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5"/>
  </p:notesMasterIdLst>
  <p:sldIdLst>
    <p:sldId id="256" r:id="rId2"/>
    <p:sldId id="260" r:id="rId3"/>
    <p:sldId id="261" r:id="rId4"/>
    <p:sldId id="262" r:id="rId5"/>
    <p:sldId id="265" r:id="rId6"/>
    <p:sldId id="263" r:id="rId7"/>
    <p:sldId id="264" r:id="rId8"/>
    <p:sldId id="266" r:id="rId9"/>
    <p:sldId id="267" r:id="rId10"/>
    <p:sldId id="268" r:id="rId11"/>
    <p:sldId id="269" r:id="rId12"/>
    <p:sldId id="270" r:id="rId13"/>
    <p:sldId id="271" r:id="rId14"/>
    <p:sldId id="272" r:id="rId15"/>
    <p:sldId id="273" r:id="rId16"/>
    <p:sldId id="274" r:id="rId17"/>
    <p:sldId id="275" r:id="rId18"/>
    <p:sldId id="277" r:id="rId19"/>
    <p:sldId id="276" r:id="rId20"/>
    <p:sldId id="278" r:id="rId21"/>
    <p:sldId id="296" r:id="rId22"/>
    <p:sldId id="294" r:id="rId23"/>
    <p:sldId id="295" r:id="rId24"/>
    <p:sldId id="297" r:id="rId25"/>
    <p:sldId id="298" r:id="rId26"/>
    <p:sldId id="299" r:id="rId27"/>
    <p:sldId id="300" r:id="rId28"/>
    <p:sldId id="301" r:id="rId29"/>
    <p:sldId id="302" r:id="rId30"/>
    <p:sldId id="279" r:id="rId31"/>
    <p:sldId id="280" r:id="rId32"/>
    <p:sldId id="282" r:id="rId33"/>
    <p:sldId id="281" r:id="rId34"/>
    <p:sldId id="283" r:id="rId35"/>
    <p:sldId id="285" r:id="rId36"/>
    <p:sldId id="287" r:id="rId37"/>
    <p:sldId id="284" r:id="rId38"/>
    <p:sldId id="288" r:id="rId39"/>
    <p:sldId id="289" r:id="rId40"/>
    <p:sldId id="290" r:id="rId41"/>
    <p:sldId id="293" r:id="rId42"/>
    <p:sldId id="291" r:id="rId43"/>
    <p:sldId id="292" r:id="rId44"/>
    <p:sldId id="303" r:id="rId45"/>
    <p:sldId id="304" r:id="rId46"/>
    <p:sldId id="305" r:id="rId47"/>
    <p:sldId id="306" r:id="rId48"/>
    <p:sldId id="307" r:id="rId49"/>
    <p:sldId id="309" r:id="rId50"/>
    <p:sldId id="312" r:id="rId51"/>
    <p:sldId id="308" r:id="rId52"/>
    <p:sldId id="310" r:id="rId53"/>
    <p:sldId id="311" r:id="rId54"/>
    <p:sldId id="314" r:id="rId55"/>
    <p:sldId id="313" r:id="rId56"/>
    <p:sldId id="315" r:id="rId57"/>
    <p:sldId id="316" r:id="rId58"/>
    <p:sldId id="318" r:id="rId59"/>
    <p:sldId id="317" r:id="rId60"/>
    <p:sldId id="320" r:id="rId61"/>
    <p:sldId id="319" r:id="rId62"/>
    <p:sldId id="321" r:id="rId63"/>
    <p:sldId id="322" r:id="rId64"/>
  </p:sldIdLst>
  <p:sldSz cx="12192000" cy="6858000"/>
  <p:notesSz cx="6858000" cy="9144000"/>
  <p:defaultTextStyle>
    <a:defPPr>
      <a:defRPr lang="ru-K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17" autoAdjust="0"/>
    <p:restoredTop sz="92720" autoAdjust="0"/>
  </p:normalViewPr>
  <p:slideViewPr>
    <p:cSldViewPr snapToGrid="0">
      <p:cViewPr varScale="1">
        <p:scale>
          <a:sx n="65" d="100"/>
          <a:sy n="65" d="100"/>
        </p:scale>
        <p:origin x="918"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7EA45E-075B-4BB3-BF5A-FB68AA9B87D7}" type="datetimeFigureOut">
              <a:rPr lang="ru-RU" smtClean="0"/>
              <a:t>30.09.2024</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F4A98F-8057-436B-9ADA-B4719F46CCC1}" type="slidenum">
              <a:rPr lang="ru-RU" smtClean="0"/>
              <a:t>‹#›</a:t>
            </a:fld>
            <a:endParaRPr lang="ru-RU"/>
          </a:p>
        </p:txBody>
      </p:sp>
    </p:spTree>
    <p:extLst>
      <p:ext uri="{BB962C8B-B14F-4D97-AF65-F5344CB8AC3E}">
        <p14:creationId xmlns:p14="http://schemas.microsoft.com/office/powerpoint/2010/main" val="3143058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A tube of blood after centrifugation (center) has nearly half of its volume represented by erythrocytes in the bottom half of the tube, a volume called the hematocrit. Between the sedimented erythrocytes and the supernatant light-colored plasma is a thin layer of leukocytes and platelets called the buffy coat. The concentration ranges of erythrocytes, platelets, and leukocytes in normal blood are included here, along with the differential count or percent range for each type of leukocyte represented in the buffy coat. A cubic millimeter of blood is equivalent to a microliter (</a:t>
            </a:r>
            <a:r>
              <a:rPr lang="en-US" dirty="0" err="1"/>
              <a:t>μL</a:t>
            </a:r>
            <a:r>
              <a:rPr lang="en-US" dirty="0"/>
              <a:t>).</a:t>
            </a:r>
            <a:endParaRPr lang="ru-RU" dirty="0"/>
          </a:p>
        </p:txBody>
      </p:sp>
      <p:sp>
        <p:nvSpPr>
          <p:cNvPr id="4" name="Номер слайда 3"/>
          <p:cNvSpPr>
            <a:spLocks noGrp="1"/>
          </p:cNvSpPr>
          <p:nvPr>
            <p:ph type="sldNum" sz="quarter" idx="5"/>
          </p:nvPr>
        </p:nvSpPr>
        <p:spPr/>
        <p:txBody>
          <a:bodyPr/>
          <a:lstStyle/>
          <a:p>
            <a:fld id="{0CF4A98F-8057-436B-9ADA-B4719F46CCC1}" type="slidenum">
              <a:rPr lang="ru-RU" smtClean="0"/>
              <a:t>47</a:t>
            </a:fld>
            <a:endParaRPr lang="ru-RU"/>
          </a:p>
        </p:txBody>
      </p:sp>
    </p:spTree>
    <p:extLst>
      <p:ext uri="{BB962C8B-B14F-4D97-AF65-F5344CB8AC3E}">
        <p14:creationId xmlns:p14="http://schemas.microsoft.com/office/powerpoint/2010/main" val="38291176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6D78DC0-B329-4C6E-A7EF-6255F833FA1E}"/>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endParaRPr lang="ru-KZ"/>
          </a:p>
        </p:txBody>
      </p:sp>
      <p:sp>
        <p:nvSpPr>
          <p:cNvPr id="3" name="Подзаголовок 2">
            <a:extLst>
              <a:ext uri="{FF2B5EF4-FFF2-40B4-BE49-F238E27FC236}">
                <a16:creationId xmlns:a16="http://schemas.microsoft.com/office/drawing/2014/main" id="{2D10EB9D-526F-48F0-A47E-E1C2898984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ru-KZ"/>
          </a:p>
        </p:txBody>
      </p:sp>
      <p:sp>
        <p:nvSpPr>
          <p:cNvPr id="4" name="Дата 3">
            <a:extLst>
              <a:ext uri="{FF2B5EF4-FFF2-40B4-BE49-F238E27FC236}">
                <a16:creationId xmlns:a16="http://schemas.microsoft.com/office/drawing/2014/main" id="{4C301065-C4EB-4A04-95D2-594D368CD5BE}"/>
              </a:ext>
            </a:extLst>
          </p:cNvPr>
          <p:cNvSpPr>
            <a:spLocks noGrp="1"/>
          </p:cNvSpPr>
          <p:nvPr>
            <p:ph type="dt" sz="half" idx="10"/>
          </p:nvPr>
        </p:nvSpPr>
        <p:spPr/>
        <p:txBody>
          <a:bodyPr/>
          <a:lstStyle/>
          <a:p>
            <a:fld id="{48DB1788-F2FB-4632-BFEB-39C8BBA78863}" type="datetimeFigureOut">
              <a:rPr lang="ru-KZ" smtClean="0"/>
              <a:t>09/30/2024</a:t>
            </a:fld>
            <a:endParaRPr lang="ru-KZ"/>
          </a:p>
        </p:txBody>
      </p:sp>
      <p:sp>
        <p:nvSpPr>
          <p:cNvPr id="5" name="Нижний колонтитул 4">
            <a:extLst>
              <a:ext uri="{FF2B5EF4-FFF2-40B4-BE49-F238E27FC236}">
                <a16:creationId xmlns:a16="http://schemas.microsoft.com/office/drawing/2014/main" id="{DA4816C5-6424-4101-8D21-B17130EF24AA}"/>
              </a:ext>
            </a:extLst>
          </p:cNvPr>
          <p:cNvSpPr>
            <a:spLocks noGrp="1"/>
          </p:cNvSpPr>
          <p:nvPr>
            <p:ph type="ftr" sz="quarter" idx="11"/>
          </p:nvPr>
        </p:nvSpPr>
        <p:spPr/>
        <p:txBody>
          <a:bodyPr/>
          <a:lstStyle/>
          <a:p>
            <a:endParaRPr lang="ru-KZ"/>
          </a:p>
        </p:txBody>
      </p:sp>
      <p:sp>
        <p:nvSpPr>
          <p:cNvPr id="6" name="Номер слайда 5">
            <a:extLst>
              <a:ext uri="{FF2B5EF4-FFF2-40B4-BE49-F238E27FC236}">
                <a16:creationId xmlns:a16="http://schemas.microsoft.com/office/drawing/2014/main" id="{D65F5662-B58E-49E6-A805-9A403E6DDEE2}"/>
              </a:ext>
            </a:extLst>
          </p:cNvPr>
          <p:cNvSpPr>
            <a:spLocks noGrp="1"/>
          </p:cNvSpPr>
          <p:nvPr>
            <p:ph type="sldNum" sz="quarter" idx="12"/>
          </p:nvPr>
        </p:nvSpPr>
        <p:spPr/>
        <p:txBody>
          <a:bodyPr/>
          <a:lstStyle/>
          <a:p>
            <a:fld id="{C39119B8-894B-48ED-8A95-E3BB3378EF18}" type="slidenum">
              <a:rPr lang="ru-KZ" smtClean="0"/>
              <a:t>‹#›</a:t>
            </a:fld>
            <a:endParaRPr lang="ru-KZ"/>
          </a:p>
        </p:txBody>
      </p:sp>
    </p:spTree>
    <p:extLst>
      <p:ext uri="{BB962C8B-B14F-4D97-AF65-F5344CB8AC3E}">
        <p14:creationId xmlns:p14="http://schemas.microsoft.com/office/powerpoint/2010/main" val="31111812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C82AB16-3378-449A-8696-E237D6B68178}"/>
              </a:ext>
            </a:extLst>
          </p:cNvPr>
          <p:cNvSpPr>
            <a:spLocks noGrp="1"/>
          </p:cNvSpPr>
          <p:nvPr>
            <p:ph type="title"/>
          </p:nvPr>
        </p:nvSpPr>
        <p:spPr/>
        <p:txBody>
          <a:bodyPr/>
          <a:lstStyle/>
          <a:p>
            <a:r>
              <a:rPr lang="ru-RU"/>
              <a:t>Образец заголовка</a:t>
            </a:r>
            <a:endParaRPr lang="ru-KZ"/>
          </a:p>
        </p:txBody>
      </p:sp>
      <p:sp>
        <p:nvSpPr>
          <p:cNvPr id="3" name="Вертикальный текст 2">
            <a:extLst>
              <a:ext uri="{FF2B5EF4-FFF2-40B4-BE49-F238E27FC236}">
                <a16:creationId xmlns:a16="http://schemas.microsoft.com/office/drawing/2014/main" id="{A675B1AD-ABF3-4198-92E7-BB0F09FE2056}"/>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KZ"/>
          </a:p>
        </p:txBody>
      </p:sp>
      <p:sp>
        <p:nvSpPr>
          <p:cNvPr id="4" name="Дата 3">
            <a:extLst>
              <a:ext uri="{FF2B5EF4-FFF2-40B4-BE49-F238E27FC236}">
                <a16:creationId xmlns:a16="http://schemas.microsoft.com/office/drawing/2014/main" id="{797048CD-87FC-425F-AA45-9EF8D0A75FE4}"/>
              </a:ext>
            </a:extLst>
          </p:cNvPr>
          <p:cNvSpPr>
            <a:spLocks noGrp="1"/>
          </p:cNvSpPr>
          <p:nvPr>
            <p:ph type="dt" sz="half" idx="10"/>
          </p:nvPr>
        </p:nvSpPr>
        <p:spPr/>
        <p:txBody>
          <a:bodyPr/>
          <a:lstStyle/>
          <a:p>
            <a:fld id="{48DB1788-F2FB-4632-BFEB-39C8BBA78863}" type="datetimeFigureOut">
              <a:rPr lang="ru-KZ" smtClean="0"/>
              <a:t>09/30/2024</a:t>
            </a:fld>
            <a:endParaRPr lang="ru-KZ"/>
          </a:p>
        </p:txBody>
      </p:sp>
      <p:sp>
        <p:nvSpPr>
          <p:cNvPr id="5" name="Нижний колонтитул 4">
            <a:extLst>
              <a:ext uri="{FF2B5EF4-FFF2-40B4-BE49-F238E27FC236}">
                <a16:creationId xmlns:a16="http://schemas.microsoft.com/office/drawing/2014/main" id="{505BBD95-3C8E-4DB2-B915-F11E7D17B512}"/>
              </a:ext>
            </a:extLst>
          </p:cNvPr>
          <p:cNvSpPr>
            <a:spLocks noGrp="1"/>
          </p:cNvSpPr>
          <p:nvPr>
            <p:ph type="ftr" sz="quarter" idx="11"/>
          </p:nvPr>
        </p:nvSpPr>
        <p:spPr/>
        <p:txBody>
          <a:bodyPr/>
          <a:lstStyle/>
          <a:p>
            <a:endParaRPr lang="ru-KZ"/>
          </a:p>
        </p:txBody>
      </p:sp>
      <p:sp>
        <p:nvSpPr>
          <p:cNvPr id="6" name="Номер слайда 5">
            <a:extLst>
              <a:ext uri="{FF2B5EF4-FFF2-40B4-BE49-F238E27FC236}">
                <a16:creationId xmlns:a16="http://schemas.microsoft.com/office/drawing/2014/main" id="{AFED28F1-F2B8-47AA-AEAB-75A7676879CD}"/>
              </a:ext>
            </a:extLst>
          </p:cNvPr>
          <p:cNvSpPr>
            <a:spLocks noGrp="1"/>
          </p:cNvSpPr>
          <p:nvPr>
            <p:ph type="sldNum" sz="quarter" idx="12"/>
          </p:nvPr>
        </p:nvSpPr>
        <p:spPr/>
        <p:txBody>
          <a:bodyPr/>
          <a:lstStyle/>
          <a:p>
            <a:fld id="{C39119B8-894B-48ED-8A95-E3BB3378EF18}" type="slidenum">
              <a:rPr lang="ru-KZ" smtClean="0"/>
              <a:t>‹#›</a:t>
            </a:fld>
            <a:endParaRPr lang="ru-KZ"/>
          </a:p>
        </p:txBody>
      </p:sp>
    </p:spTree>
    <p:extLst>
      <p:ext uri="{BB962C8B-B14F-4D97-AF65-F5344CB8AC3E}">
        <p14:creationId xmlns:p14="http://schemas.microsoft.com/office/powerpoint/2010/main" val="11236078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4DB94929-B21B-4F37-A63F-4310B769A4AA}"/>
              </a:ext>
            </a:extLst>
          </p:cNvPr>
          <p:cNvSpPr>
            <a:spLocks noGrp="1"/>
          </p:cNvSpPr>
          <p:nvPr>
            <p:ph type="title" orient="vert"/>
          </p:nvPr>
        </p:nvSpPr>
        <p:spPr>
          <a:xfrm>
            <a:off x="8724900" y="365125"/>
            <a:ext cx="2628900" cy="5811838"/>
          </a:xfrm>
        </p:spPr>
        <p:txBody>
          <a:bodyPr vert="eaVert"/>
          <a:lstStyle/>
          <a:p>
            <a:r>
              <a:rPr lang="ru-RU"/>
              <a:t>Образец заголовка</a:t>
            </a:r>
            <a:endParaRPr lang="ru-KZ"/>
          </a:p>
        </p:txBody>
      </p:sp>
      <p:sp>
        <p:nvSpPr>
          <p:cNvPr id="3" name="Вертикальный текст 2">
            <a:extLst>
              <a:ext uri="{FF2B5EF4-FFF2-40B4-BE49-F238E27FC236}">
                <a16:creationId xmlns:a16="http://schemas.microsoft.com/office/drawing/2014/main" id="{2CB901E2-E01A-43C8-AE8A-6C109CD40A2A}"/>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KZ"/>
          </a:p>
        </p:txBody>
      </p:sp>
      <p:sp>
        <p:nvSpPr>
          <p:cNvPr id="4" name="Дата 3">
            <a:extLst>
              <a:ext uri="{FF2B5EF4-FFF2-40B4-BE49-F238E27FC236}">
                <a16:creationId xmlns:a16="http://schemas.microsoft.com/office/drawing/2014/main" id="{C2A69654-39A2-497C-8AF6-071A786C9078}"/>
              </a:ext>
            </a:extLst>
          </p:cNvPr>
          <p:cNvSpPr>
            <a:spLocks noGrp="1"/>
          </p:cNvSpPr>
          <p:nvPr>
            <p:ph type="dt" sz="half" idx="10"/>
          </p:nvPr>
        </p:nvSpPr>
        <p:spPr/>
        <p:txBody>
          <a:bodyPr/>
          <a:lstStyle/>
          <a:p>
            <a:fld id="{48DB1788-F2FB-4632-BFEB-39C8BBA78863}" type="datetimeFigureOut">
              <a:rPr lang="ru-KZ" smtClean="0"/>
              <a:t>09/30/2024</a:t>
            </a:fld>
            <a:endParaRPr lang="ru-KZ"/>
          </a:p>
        </p:txBody>
      </p:sp>
      <p:sp>
        <p:nvSpPr>
          <p:cNvPr id="5" name="Нижний колонтитул 4">
            <a:extLst>
              <a:ext uri="{FF2B5EF4-FFF2-40B4-BE49-F238E27FC236}">
                <a16:creationId xmlns:a16="http://schemas.microsoft.com/office/drawing/2014/main" id="{DE36DCFA-D17C-472B-8CD5-2251404BAC56}"/>
              </a:ext>
            </a:extLst>
          </p:cNvPr>
          <p:cNvSpPr>
            <a:spLocks noGrp="1"/>
          </p:cNvSpPr>
          <p:nvPr>
            <p:ph type="ftr" sz="quarter" idx="11"/>
          </p:nvPr>
        </p:nvSpPr>
        <p:spPr/>
        <p:txBody>
          <a:bodyPr/>
          <a:lstStyle/>
          <a:p>
            <a:endParaRPr lang="ru-KZ"/>
          </a:p>
        </p:txBody>
      </p:sp>
      <p:sp>
        <p:nvSpPr>
          <p:cNvPr id="6" name="Номер слайда 5">
            <a:extLst>
              <a:ext uri="{FF2B5EF4-FFF2-40B4-BE49-F238E27FC236}">
                <a16:creationId xmlns:a16="http://schemas.microsoft.com/office/drawing/2014/main" id="{21B6DDA2-8E58-42B8-BB38-BB4846B34040}"/>
              </a:ext>
            </a:extLst>
          </p:cNvPr>
          <p:cNvSpPr>
            <a:spLocks noGrp="1"/>
          </p:cNvSpPr>
          <p:nvPr>
            <p:ph type="sldNum" sz="quarter" idx="12"/>
          </p:nvPr>
        </p:nvSpPr>
        <p:spPr/>
        <p:txBody>
          <a:bodyPr/>
          <a:lstStyle/>
          <a:p>
            <a:fld id="{C39119B8-894B-48ED-8A95-E3BB3378EF18}" type="slidenum">
              <a:rPr lang="ru-KZ" smtClean="0"/>
              <a:t>‹#›</a:t>
            </a:fld>
            <a:endParaRPr lang="ru-KZ"/>
          </a:p>
        </p:txBody>
      </p:sp>
    </p:spTree>
    <p:extLst>
      <p:ext uri="{BB962C8B-B14F-4D97-AF65-F5344CB8AC3E}">
        <p14:creationId xmlns:p14="http://schemas.microsoft.com/office/powerpoint/2010/main" val="41657332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A6D3239-CE31-4691-B45D-D38D291B654F}"/>
              </a:ext>
            </a:extLst>
          </p:cNvPr>
          <p:cNvSpPr>
            <a:spLocks noGrp="1"/>
          </p:cNvSpPr>
          <p:nvPr>
            <p:ph type="title"/>
          </p:nvPr>
        </p:nvSpPr>
        <p:spPr/>
        <p:txBody>
          <a:bodyPr/>
          <a:lstStyle/>
          <a:p>
            <a:r>
              <a:rPr lang="ru-RU"/>
              <a:t>Образец заголовка</a:t>
            </a:r>
            <a:endParaRPr lang="ru-KZ"/>
          </a:p>
        </p:txBody>
      </p:sp>
      <p:sp>
        <p:nvSpPr>
          <p:cNvPr id="3" name="Объект 2">
            <a:extLst>
              <a:ext uri="{FF2B5EF4-FFF2-40B4-BE49-F238E27FC236}">
                <a16:creationId xmlns:a16="http://schemas.microsoft.com/office/drawing/2014/main" id="{1D52B07C-F1F9-4C83-BD3C-69D102199F65}"/>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KZ"/>
          </a:p>
        </p:txBody>
      </p:sp>
      <p:sp>
        <p:nvSpPr>
          <p:cNvPr id="4" name="Дата 3">
            <a:extLst>
              <a:ext uri="{FF2B5EF4-FFF2-40B4-BE49-F238E27FC236}">
                <a16:creationId xmlns:a16="http://schemas.microsoft.com/office/drawing/2014/main" id="{73DC1D97-0D3E-4751-8F4F-F42C3DB0D8FF}"/>
              </a:ext>
            </a:extLst>
          </p:cNvPr>
          <p:cNvSpPr>
            <a:spLocks noGrp="1"/>
          </p:cNvSpPr>
          <p:nvPr>
            <p:ph type="dt" sz="half" idx="10"/>
          </p:nvPr>
        </p:nvSpPr>
        <p:spPr/>
        <p:txBody>
          <a:bodyPr/>
          <a:lstStyle/>
          <a:p>
            <a:fld id="{48DB1788-F2FB-4632-BFEB-39C8BBA78863}" type="datetimeFigureOut">
              <a:rPr lang="ru-KZ" smtClean="0"/>
              <a:t>09/30/2024</a:t>
            </a:fld>
            <a:endParaRPr lang="ru-KZ"/>
          </a:p>
        </p:txBody>
      </p:sp>
      <p:sp>
        <p:nvSpPr>
          <p:cNvPr id="5" name="Нижний колонтитул 4">
            <a:extLst>
              <a:ext uri="{FF2B5EF4-FFF2-40B4-BE49-F238E27FC236}">
                <a16:creationId xmlns:a16="http://schemas.microsoft.com/office/drawing/2014/main" id="{C4900FBF-2C7E-46A3-A0AC-268F8E908CD5}"/>
              </a:ext>
            </a:extLst>
          </p:cNvPr>
          <p:cNvSpPr>
            <a:spLocks noGrp="1"/>
          </p:cNvSpPr>
          <p:nvPr>
            <p:ph type="ftr" sz="quarter" idx="11"/>
          </p:nvPr>
        </p:nvSpPr>
        <p:spPr/>
        <p:txBody>
          <a:bodyPr/>
          <a:lstStyle/>
          <a:p>
            <a:endParaRPr lang="ru-KZ"/>
          </a:p>
        </p:txBody>
      </p:sp>
      <p:sp>
        <p:nvSpPr>
          <p:cNvPr id="6" name="Номер слайда 5">
            <a:extLst>
              <a:ext uri="{FF2B5EF4-FFF2-40B4-BE49-F238E27FC236}">
                <a16:creationId xmlns:a16="http://schemas.microsoft.com/office/drawing/2014/main" id="{DEFA1BA0-1822-4074-B4F8-BB1F1425779E}"/>
              </a:ext>
            </a:extLst>
          </p:cNvPr>
          <p:cNvSpPr>
            <a:spLocks noGrp="1"/>
          </p:cNvSpPr>
          <p:nvPr>
            <p:ph type="sldNum" sz="quarter" idx="12"/>
          </p:nvPr>
        </p:nvSpPr>
        <p:spPr/>
        <p:txBody>
          <a:bodyPr/>
          <a:lstStyle/>
          <a:p>
            <a:fld id="{C39119B8-894B-48ED-8A95-E3BB3378EF18}" type="slidenum">
              <a:rPr lang="ru-KZ" smtClean="0"/>
              <a:t>‹#›</a:t>
            </a:fld>
            <a:endParaRPr lang="ru-KZ"/>
          </a:p>
        </p:txBody>
      </p:sp>
    </p:spTree>
    <p:extLst>
      <p:ext uri="{BB962C8B-B14F-4D97-AF65-F5344CB8AC3E}">
        <p14:creationId xmlns:p14="http://schemas.microsoft.com/office/powerpoint/2010/main" val="6980839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09711CE-775C-4BCF-BEAD-CF8599A44BAB}"/>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endParaRPr lang="ru-KZ"/>
          </a:p>
        </p:txBody>
      </p:sp>
      <p:sp>
        <p:nvSpPr>
          <p:cNvPr id="3" name="Текст 2">
            <a:extLst>
              <a:ext uri="{FF2B5EF4-FFF2-40B4-BE49-F238E27FC236}">
                <a16:creationId xmlns:a16="http://schemas.microsoft.com/office/drawing/2014/main" id="{128E5ED3-1D17-41EB-8090-D72072E820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5E57A5B8-BB82-4E35-849B-6988AB2AF7E5}"/>
              </a:ext>
            </a:extLst>
          </p:cNvPr>
          <p:cNvSpPr>
            <a:spLocks noGrp="1"/>
          </p:cNvSpPr>
          <p:nvPr>
            <p:ph type="dt" sz="half" idx="10"/>
          </p:nvPr>
        </p:nvSpPr>
        <p:spPr/>
        <p:txBody>
          <a:bodyPr/>
          <a:lstStyle/>
          <a:p>
            <a:fld id="{48DB1788-F2FB-4632-BFEB-39C8BBA78863}" type="datetimeFigureOut">
              <a:rPr lang="ru-KZ" smtClean="0"/>
              <a:t>09/30/2024</a:t>
            </a:fld>
            <a:endParaRPr lang="ru-KZ"/>
          </a:p>
        </p:txBody>
      </p:sp>
      <p:sp>
        <p:nvSpPr>
          <p:cNvPr id="5" name="Нижний колонтитул 4">
            <a:extLst>
              <a:ext uri="{FF2B5EF4-FFF2-40B4-BE49-F238E27FC236}">
                <a16:creationId xmlns:a16="http://schemas.microsoft.com/office/drawing/2014/main" id="{272687D0-E458-40EE-80CA-6B03BB3A0A53}"/>
              </a:ext>
            </a:extLst>
          </p:cNvPr>
          <p:cNvSpPr>
            <a:spLocks noGrp="1"/>
          </p:cNvSpPr>
          <p:nvPr>
            <p:ph type="ftr" sz="quarter" idx="11"/>
          </p:nvPr>
        </p:nvSpPr>
        <p:spPr/>
        <p:txBody>
          <a:bodyPr/>
          <a:lstStyle/>
          <a:p>
            <a:endParaRPr lang="ru-KZ"/>
          </a:p>
        </p:txBody>
      </p:sp>
      <p:sp>
        <p:nvSpPr>
          <p:cNvPr id="6" name="Номер слайда 5">
            <a:extLst>
              <a:ext uri="{FF2B5EF4-FFF2-40B4-BE49-F238E27FC236}">
                <a16:creationId xmlns:a16="http://schemas.microsoft.com/office/drawing/2014/main" id="{9D6A9A56-6898-42B3-B23F-A9749BEBC3E6}"/>
              </a:ext>
            </a:extLst>
          </p:cNvPr>
          <p:cNvSpPr>
            <a:spLocks noGrp="1"/>
          </p:cNvSpPr>
          <p:nvPr>
            <p:ph type="sldNum" sz="quarter" idx="12"/>
          </p:nvPr>
        </p:nvSpPr>
        <p:spPr/>
        <p:txBody>
          <a:bodyPr/>
          <a:lstStyle/>
          <a:p>
            <a:fld id="{C39119B8-894B-48ED-8A95-E3BB3378EF18}" type="slidenum">
              <a:rPr lang="ru-KZ" smtClean="0"/>
              <a:t>‹#›</a:t>
            </a:fld>
            <a:endParaRPr lang="ru-KZ"/>
          </a:p>
        </p:txBody>
      </p:sp>
    </p:spTree>
    <p:extLst>
      <p:ext uri="{BB962C8B-B14F-4D97-AF65-F5344CB8AC3E}">
        <p14:creationId xmlns:p14="http://schemas.microsoft.com/office/powerpoint/2010/main" val="22046287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EE40725-75DB-4D93-BDCE-7D545C0072D8}"/>
              </a:ext>
            </a:extLst>
          </p:cNvPr>
          <p:cNvSpPr>
            <a:spLocks noGrp="1"/>
          </p:cNvSpPr>
          <p:nvPr>
            <p:ph type="title"/>
          </p:nvPr>
        </p:nvSpPr>
        <p:spPr/>
        <p:txBody>
          <a:bodyPr/>
          <a:lstStyle/>
          <a:p>
            <a:r>
              <a:rPr lang="ru-RU"/>
              <a:t>Образец заголовка</a:t>
            </a:r>
            <a:endParaRPr lang="ru-KZ"/>
          </a:p>
        </p:txBody>
      </p:sp>
      <p:sp>
        <p:nvSpPr>
          <p:cNvPr id="3" name="Объект 2">
            <a:extLst>
              <a:ext uri="{FF2B5EF4-FFF2-40B4-BE49-F238E27FC236}">
                <a16:creationId xmlns:a16="http://schemas.microsoft.com/office/drawing/2014/main" id="{E84CE8E6-EE86-4EB5-BA77-9960DF5867A7}"/>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KZ"/>
          </a:p>
        </p:txBody>
      </p:sp>
      <p:sp>
        <p:nvSpPr>
          <p:cNvPr id="4" name="Объект 3">
            <a:extLst>
              <a:ext uri="{FF2B5EF4-FFF2-40B4-BE49-F238E27FC236}">
                <a16:creationId xmlns:a16="http://schemas.microsoft.com/office/drawing/2014/main" id="{29269B70-E593-446D-B212-F98CF9253B05}"/>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KZ"/>
          </a:p>
        </p:txBody>
      </p:sp>
      <p:sp>
        <p:nvSpPr>
          <p:cNvPr id="5" name="Дата 4">
            <a:extLst>
              <a:ext uri="{FF2B5EF4-FFF2-40B4-BE49-F238E27FC236}">
                <a16:creationId xmlns:a16="http://schemas.microsoft.com/office/drawing/2014/main" id="{D226FE6D-B06A-45FD-8D20-85BE54795268}"/>
              </a:ext>
            </a:extLst>
          </p:cNvPr>
          <p:cNvSpPr>
            <a:spLocks noGrp="1"/>
          </p:cNvSpPr>
          <p:nvPr>
            <p:ph type="dt" sz="half" idx="10"/>
          </p:nvPr>
        </p:nvSpPr>
        <p:spPr/>
        <p:txBody>
          <a:bodyPr/>
          <a:lstStyle/>
          <a:p>
            <a:fld id="{48DB1788-F2FB-4632-BFEB-39C8BBA78863}" type="datetimeFigureOut">
              <a:rPr lang="ru-KZ" smtClean="0"/>
              <a:t>09/30/2024</a:t>
            </a:fld>
            <a:endParaRPr lang="ru-KZ"/>
          </a:p>
        </p:txBody>
      </p:sp>
      <p:sp>
        <p:nvSpPr>
          <p:cNvPr id="6" name="Нижний колонтитул 5">
            <a:extLst>
              <a:ext uri="{FF2B5EF4-FFF2-40B4-BE49-F238E27FC236}">
                <a16:creationId xmlns:a16="http://schemas.microsoft.com/office/drawing/2014/main" id="{12EB02B9-26D3-400D-869E-FED100734D94}"/>
              </a:ext>
            </a:extLst>
          </p:cNvPr>
          <p:cNvSpPr>
            <a:spLocks noGrp="1"/>
          </p:cNvSpPr>
          <p:nvPr>
            <p:ph type="ftr" sz="quarter" idx="11"/>
          </p:nvPr>
        </p:nvSpPr>
        <p:spPr/>
        <p:txBody>
          <a:bodyPr/>
          <a:lstStyle/>
          <a:p>
            <a:endParaRPr lang="ru-KZ"/>
          </a:p>
        </p:txBody>
      </p:sp>
      <p:sp>
        <p:nvSpPr>
          <p:cNvPr id="7" name="Номер слайда 6">
            <a:extLst>
              <a:ext uri="{FF2B5EF4-FFF2-40B4-BE49-F238E27FC236}">
                <a16:creationId xmlns:a16="http://schemas.microsoft.com/office/drawing/2014/main" id="{A80E8894-7438-4ED1-AF50-AA19F31B3050}"/>
              </a:ext>
            </a:extLst>
          </p:cNvPr>
          <p:cNvSpPr>
            <a:spLocks noGrp="1"/>
          </p:cNvSpPr>
          <p:nvPr>
            <p:ph type="sldNum" sz="quarter" idx="12"/>
          </p:nvPr>
        </p:nvSpPr>
        <p:spPr/>
        <p:txBody>
          <a:bodyPr/>
          <a:lstStyle/>
          <a:p>
            <a:fld id="{C39119B8-894B-48ED-8A95-E3BB3378EF18}" type="slidenum">
              <a:rPr lang="ru-KZ" smtClean="0"/>
              <a:t>‹#›</a:t>
            </a:fld>
            <a:endParaRPr lang="ru-KZ"/>
          </a:p>
        </p:txBody>
      </p:sp>
    </p:spTree>
    <p:extLst>
      <p:ext uri="{BB962C8B-B14F-4D97-AF65-F5344CB8AC3E}">
        <p14:creationId xmlns:p14="http://schemas.microsoft.com/office/powerpoint/2010/main" val="2594547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FB49D05-265B-49B7-9782-F551D127BAF3}"/>
              </a:ext>
            </a:extLst>
          </p:cNvPr>
          <p:cNvSpPr>
            <a:spLocks noGrp="1"/>
          </p:cNvSpPr>
          <p:nvPr>
            <p:ph type="title"/>
          </p:nvPr>
        </p:nvSpPr>
        <p:spPr>
          <a:xfrm>
            <a:off x="839788" y="365125"/>
            <a:ext cx="10515600" cy="1325563"/>
          </a:xfrm>
        </p:spPr>
        <p:txBody>
          <a:bodyPr/>
          <a:lstStyle/>
          <a:p>
            <a:r>
              <a:rPr lang="ru-RU"/>
              <a:t>Образец заголовка</a:t>
            </a:r>
            <a:endParaRPr lang="ru-KZ"/>
          </a:p>
        </p:txBody>
      </p:sp>
      <p:sp>
        <p:nvSpPr>
          <p:cNvPr id="3" name="Текст 2">
            <a:extLst>
              <a:ext uri="{FF2B5EF4-FFF2-40B4-BE49-F238E27FC236}">
                <a16:creationId xmlns:a16="http://schemas.microsoft.com/office/drawing/2014/main" id="{6B29E018-580A-4DEB-92CF-54CA2F9205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FE54F25D-E078-449C-A9B4-60EA6750EE84}"/>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KZ"/>
          </a:p>
        </p:txBody>
      </p:sp>
      <p:sp>
        <p:nvSpPr>
          <p:cNvPr id="5" name="Текст 4">
            <a:extLst>
              <a:ext uri="{FF2B5EF4-FFF2-40B4-BE49-F238E27FC236}">
                <a16:creationId xmlns:a16="http://schemas.microsoft.com/office/drawing/2014/main" id="{CA294C97-A21D-4F99-A22E-7582B01720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D698DF2B-27E0-4DDB-9E8B-0910F545B272}"/>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KZ"/>
          </a:p>
        </p:txBody>
      </p:sp>
      <p:sp>
        <p:nvSpPr>
          <p:cNvPr id="7" name="Дата 6">
            <a:extLst>
              <a:ext uri="{FF2B5EF4-FFF2-40B4-BE49-F238E27FC236}">
                <a16:creationId xmlns:a16="http://schemas.microsoft.com/office/drawing/2014/main" id="{805FC576-3015-4830-9726-0DA209A6E0AE}"/>
              </a:ext>
            </a:extLst>
          </p:cNvPr>
          <p:cNvSpPr>
            <a:spLocks noGrp="1"/>
          </p:cNvSpPr>
          <p:nvPr>
            <p:ph type="dt" sz="half" idx="10"/>
          </p:nvPr>
        </p:nvSpPr>
        <p:spPr/>
        <p:txBody>
          <a:bodyPr/>
          <a:lstStyle/>
          <a:p>
            <a:fld id="{48DB1788-F2FB-4632-BFEB-39C8BBA78863}" type="datetimeFigureOut">
              <a:rPr lang="ru-KZ" smtClean="0"/>
              <a:t>09/30/2024</a:t>
            </a:fld>
            <a:endParaRPr lang="ru-KZ"/>
          </a:p>
        </p:txBody>
      </p:sp>
      <p:sp>
        <p:nvSpPr>
          <p:cNvPr id="8" name="Нижний колонтитул 7">
            <a:extLst>
              <a:ext uri="{FF2B5EF4-FFF2-40B4-BE49-F238E27FC236}">
                <a16:creationId xmlns:a16="http://schemas.microsoft.com/office/drawing/2014/main" id="{A5E0BD46-1FE1-479C-B166-F158F936EDA5}"/>
              </a:ext>
            </a:extLst>
          </p:cNvPr>
          <p:cNvSpPr>
            <a:spLocks noGrp="1"/>
          </p:cNvSpPr>
          <p:nvPr>
            <p:ph type="ftr" sz="quarter" idx="11"/>
          </p:nvPr>
        </p:nvSpPr>
        <p:spPr/>
        <p:txBody>
          <a:bodyPr/>
          <a:lstStyle/>
          <a:p>
            <a:endParaRPr lang="ru-KZ"/>
          </a:p>
        </p:txBody>
      </p:sp>
      <p:sp>
        <p:nvSpPr>
          <p:cNvPr id="9" name="Номер слайда 8">
            <a:extLst>
              <a:ext uri="{FF2B5EF4-FFF2-40B4-BE49-F238E27FC236}">
                <a16:creationId xmlns:a16="http://schemas.microsoft.com/office/drawing/2014/main" id="{1405486F-6627-45A7-8251-CE20592B0B2E}"/>
              </a:ext>
            </a:extLst>
          </p:cNvPr>
          <p:cNvSpPr>
            <a:spLocks noGrp="1"/>
          </p:cNvSpPr>
          <p:nvPr>
            <p:ph type="sldNum" sz="quarter" idx="12"/>
          </p:nvPr>
        </p:nvSpPr>
        <p:spPr/>
        <p:txBody>
          <a:bodyPr/>
          <a:lstStyle/>
          <a:p>
            <a:fld id="{C39119B8-894B-48ED-8A95-E3BB3378EF18}" type="slidenum">
              <a:rPr lang="ru-KZ" smtClean="0"/>
              <a:t>‹#›</a:t>
            </a:fld>
            <a:endParaRPr lang="ru-KZ"/>
          </a:p>
        </p:txBody>
      </p:sp>
    </p:spTree>
    <p:extLst>
      <p:ext uri="{BB962C8B-B14F-4D97-AF65-F5344CB8AC3E}">
        <p14:creationId xmlns:p14="http://schemas.microsoft.com/office/powerpoint/2010/main" val="5231217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9493E1F-721F-4775-A200-EF3480F8186F}"/>
              </a:ext>
            </a:extLst>
          </p:cNvPr>
          <p:cNvSpPr>
            <a:spLocks noGrp="1"/>
          </p:cNvSpPr>
          <p:nvPr>
            <p:ph type="title"/>
          </p:nvPr>
        </p:nvSpPr>
        <p:spPr/>
        <p:txBody>
          <a:bodyPr/>
          <a:lstStyle/>
          <a:p>
            <a:r>
              <a:rPr lang="ru-RU"/>
              <a:t>Образец заголовка</a:t>
            </a:r>
            <a:endParaRPr lang="ru-KZ"/>
          </a:p>
        </p:txBody>
      </p:sp>
      <p:sp>
        <p:nvSpPr>
          <p:cNvPr id="3" name="Дата 2">
            <a:extLst>
              <a:ext uri="{FF2B5EF4-FFF2-40B4-BE49-F238E27FC236}">
                <a16:creationId xmlns:a16="http://schemas.microsoft.com/office/drawing/2014/main" id="{A6A2173D-AC1D-4B55-88E5-94DAF9206686}"/>
              </a:ext>
            </a:extLst>
          </p:cNvPr>
          <p:cNvSpPr>
            <a:spLocks noGrp="1"/>
          </p:cNvSpPr>
          <p:nvPr>
            <p:ph type="dt" sz="half" idx="10"/>
          </p:nvPr>
        </p:nvSpPr>
        <p:spPr/>
        <p:txBody>
          <a:bodyPr/>
          <a:lstStyle/>
          <a:p>
            <a:fld id="{48DB1788-F2FB-4632-BFEB-39C8BBA78863}" type="datetimeFigureOut">
              <a:rPr lang="ru-KZ" smtClean="0"/>
              <a:t>09/30/2024</a:t>
            </a:fld>
            <a:endParaRPr lang="ru-KZ"/>
          </a:p>
        </p:txBody>
      </p:sp>
      <p:sp>
        <p:nvSpPr>
          <p:cNvPr id="4" name="Нижний колонтитул 3">
            <a:extLst>
              <a:ext uri="{FF2B5EF4-FFF2-40B4-BE49-F238E27FC236}">
                <a16:creationId xmlns:a16="http://schemas.microsoft.com/office/drawing/2014/main" id="{BBA99C2A-2027-4E8D-AA3B-DAC07F65B256}"/>
              </a:ext>
            </a:extLst>
          </p:cNvPr>
          <p:cNvSpPr>
            <a:spLocks noGrp="1"/>
          </p:cNvSpPr>
          <p:nvPr>
            <p:ph type="ftr" sz="quarter" idx="11"/>
          </p:nvPr>
        </p:nvSpPr>
        <p:spPr/>
        <p:txBody>
          <a:bodyPr/>
          <a:lstStyle/>
          <a:p>
            <a:endParaRPr lang="ru-KZ"/>
          </a:p>
        </p:txBody>
      </p:sp>
      <p:sp>
        <p:nvSpPr>
          <p:cNvPr id="5" name="Номер слайда 4">
            <a:extLst>
              <a:ext uri="{FF2B5EF4-FFF2-40B4-BE49-F238E27FC236}">
                <a16:creationId xmlns:a16="http://schemas.microsoft.com/office/drawing/2014/main" id="{9BAD7650-5CD4-440C-9ED1-32027D97FE7D}"/>
              </a:ext>
            </a:extLst>
          </p:cNvPr>
          <p:cNvSpPr>
            <a:spLocks noGrp="1"/>
          </p:cNvSpPr>
          <p:nvPr>
            <p:ph type="sldNum" sz="quarter" idx="12"/>
          </p:nvPr>
        </p:nvSpPr>
        <p:spPr/>
        <p:txBody>
          <a:bodyPr/>
          <a:lstStyle/>
          <a:p>
            <a:fld id="{C39119B8-894B-48ED-8A95-E3BB3378EF18}" type="slidenum">
              <a:rPr lang="ru-KZ" smtClean="0"/>
              <a:t>‹#›</a:t>
            </a:fld>
            <a:endParaRPr lang="ru-KZ"/>
          </a:p>
        </p:txBody>
      </p:sp>
    </p:spTree>
    <p:extLst>
      <p:ext uri="{BB962C8B-B14F-4D97-AF65-F5344CB8AC3E}">
        <p14:creationId xmlns:p14="http://schemas.microsoft.com/office/powerpoint/2010/main" val="24382576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4EA7E6E5-158E-492A-ABF1-E3AADECC9E31}"/>
              </a:ext>
            </a:extLst>
          </p:cNvPr>
          <p:cNvSpPr>
            <a:spLocks noGrp="1"/>
          </p:cNvSpPr>
          <p:nvPr>
            <p:ph type="dt" sz="half" idx="10"/>
          </p:nvPr>
        </p:nvSpPr>
        <p:spPr/>
        <p:txBody>
          <a:bodyPr/>
          <a:lstStyle/>
          <a:p>
            <a:fld id="{48DB1788-F2FB-4632-BFEB-39C8BBA78863}" type="datetimeFigureOut">
              <a:rPr lang="ru-KZ" smtClean="0"/>
              <a:t>09/30/2024</a:t>
            </a:fld>
            <a:endParaRPr lang="ru-KZ"/>
          </a:p>
        </p:txBody>
      </p:sp>
      <p:sp>
        <p:nvSpPr>
          <p:cNvPr id="3" name="Нижний колонтитул 2">
            <a:extLst>
              <a:ext uri="{FF2B5EF4-FFF2-40B4-BE49-F238E27FC236}">
                <a16:creationId xmlns:a16="http://schemas.microsoft.com/office/drawing/2014/main" id="{9FE2FB50-5620-40B0-B2B5-C5FBFE690103}"/>
              </a:ext>
            </a:extLst>
          </p:cNvPr>
          <p:cNvSpPr>
            <a:spLocks noGrp="1"/>
          </p:cNvSpPr>
          <p:nvPr>
            <p:ph type="ftr" sz="quarter" idx="11"/>
          </p:nvPr>
        </p:nvSpPr>
        <p:spPr/>
        <p:txBody>
          <a:bodyPr/>
          <a:lstStyle/>
          <a:p>
            <a:endParaRPr lang="ru-KZ"/>
          </a:p>
        </p:txBody>
      </p:sp>
      <p:sp>
        <p:nvSpPr>
          <p:cNvPr id="4" name="Номер слайда 3">
            <a:extLst>
              <a:ext uri="{FF2B5EF4-FFF2-40B4-BE49-F238E27FC236}">
                <a16:creationId xmlns:a16="http://schemas.microsoft.com/office/drawing/2014/main" id="{3BCC2B3D-E571-47D1-9E74-498E5BAA2749}"/>
              </a:ext>
            </a:extLst>
          </p:cNvPr>
          <p:cNvSpPr>
            <a:spLocks noGrp="1"/>
          </p:cNvSpPr>
          <p:nvPr>
            <p:ph type="sldNum" sz="quarter" idx="12"/>
          </p:nvPr>
        </p:nvSpPr>
        <p:spPr/>
        <p:txBody>
          <a:bodyPr/>
          <a:lstStyle/>
          <a:p>
            <a:fld id="{C39119B8-894B-48ED-8A95-E3BB3378EF18}" type="slidenum">
              <a:rPr lang="ru-KZ" smtClean="0"/>
              <a:t>‹#›</a:t>
            </a:fld>
            <a:endParaRPr lang="ru-KZ"/>
          </a:p>
        </p:txBody>
      </p:sp>
    </p:spTree>
    <p:extLst>
      <p:ext uri="{BB962C8B-B14F-4D97-AF65-F5344CB8AC3E}">
        <p14:creationId xmlns:p14="http://schemas.microsoft.com/office/powerpoint/2010/main" val="15614582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B0F44AB-537F-40D5-91BB-C113BB6648E2}"/>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ru-KZ"/>
          </a:p>
        </p:txBody>
      </p:sp>
      <p:sp>
        <p:nvSpPr>
          <p:cNvPr id="3" name="Объект 2">
            <a:extLst>
              <a:ext uri="{FF2B5EF4-FFF2-40B4-BE49-F238E27FC236}">
                <a16:creationId xmlns:a16="http://schemas.microsoft.com/office/drawing/2014/main" id="{BB5641D2-E768-450F-94D3-C3836D2F56E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KZ"/>
          </a:p>
        </p:txBody>
      </p:sp>
      <p:sp>
        <p:nvSpPr>
          <p:cNvPr id="4" name="Текст 3">
            <a:extLst>
              <a:ext uri="{FF2B5EF4-FFF2-40B4-BE49-F238E27FC236}">
                <a16:creationId xmlns:a16="http://schemas.microsoft.com/office/drawing/2014/main" id="{0AA31E65-2B9C-4021-8B4F-86696E9032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F3AC277B-3A6E-4372-81AC-F3EA8296C45F}"/>
              </a:ext>
            </a:extLst>
          </p:cNvPr>
          <p:cNvSpPr>
            <a:spLocks noGrp="1"/>
          </p:cNvSpPr>
          <p:nvPr>
            <p:ph type="dt" sz="half" idx="10"/>
          </p:nvPr>
        </p:nvSpPr>
        <p:spPr/>
        <p:txBody>
          <a:bodyPr/>
          <a:lstStyle/>
          <a:p>
            <a:fld id="{48DB1788-F2FB-4632-BFEB-39C8BBA78863}" type="datetimeFigureOut">
              <a:rPr lang="ru-KZ" smtClean="0"/>
              <a:t>09/30/2024</a:t>
            </a:fld>
            <a:endParaRPr lang="ru-KZ"/>
          </a:p>
        </p:txBody>
      </p:sp>
      <p:sp>
        <p:nvSpPr>
          <p:cNvPr id="6" name="Нижний колонтитул 5">
            <a:extLst>
              <a:ext uri="{FF2B5EF4-FFF2-40B4-BE49-F238E27FC236}">
                <a16:creationId xmlns:a16="http://schemas.microsoft.com/office/drawing/2014/main" id="{11918C42-94DA-478B-AFD2-220D099C63A3}"/>
              </a:ext>
            </a:extLst>
          </p:cNvPr>
          <p:cNvSpPr>
            <a:spLocks noGrp="1"/>
          </p:cNvSpPr>
          <p:nvPr>
            <p:ph type="ftr" sz="quarter" idx="11"/>
          </p:nvPr>
        </p:nvSpPr>
        <p:spPr/>
        <p:txBody>
          <a:bodyPr/>
          <a:lstStyle/>
          <a:p>
            <a:endParaRPr lang="ru-KZ"/>
          </a:p>
        </p:txBody>
      </p:sp>
      <p:sp>
        <p:nvSpPr>
          <p:cNvPr id="7" name="Номер слайда 6">
            <a:extLst>
              <a:ext uri="{FF2B5EF4-FFF2-40B4-BE49-F238E27FC236}">
                <a16:creationId xmlns:a16="http://schemas.microsoft.com/office/drawing/2014/main" id="{27553A14-2C98-4FA9-BA1B-598EE8C844B0}"/>
              </a:ext>
            </a:extLst>
          </p:cNvPr>
          <p:cNvSpPr>
            <a:spLocks noGrp="1"/>
          </p:cNvSpPr>
          <p:nvPr>
            <p:ph type="sldNum" sz="quarter" idx="12"/>
          </p:nvPr>
        </p:nvSpPr>
        <p:spPr/>
        <p:txBody>
          <a:bodyPr/>
          <a:lstStyle/>
          <a:p>
            <a:fld id="{C39119B8-894B-48ED-8A95-E3BB3378EF18}" type="slidenum">
              <a:rPr lang="ru-KZ" smtClean="0"/>
              <a:t>‹#›</a:t>
            </a:fld>
            <a:endParaRPr lang="ru-KZ"/>
          </a:p>
        </p:txBody>
      </p:sp>
    </p:spTree>
    <p:extLst>
      <p:ext uri="{BB962C8B-B14F-4D97-AF65-F5344CB8AC3E}">
        <p14:creationId xmlns:p14="http://schemas.microsoft.com/office/powerpoint/2010/main" val="38817034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B317DC5-1156-4514-A98E-52425B015D24}"/>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ru-KZ"/>
          </a:p>
        </p:txBody>
      </p:sp>
      <p:sp>
        <p:nvSpPr>
          <p:cNvPr id="3" name="Рисунок 2">
            <a:extLst>
              <a:ext uri="{FF2B5EF4-FFF2-40B4-BE49-F238E27FC236}">
                <a16:creationId xmlns:a16="http://schemas.microsoft.com/office/drawing/2014/main" id="{BA71A3FA-5254-4401-BF30-244541828D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KZ"/>
          </a:p>
        </p:txBody>
      </p:sp>
      <p:sp>
        <p:nvSpPr>
          <p:cNvPr id="4" name="Текст 3">
            <a:extLst>
              <a:ext uri="{FF2B5EF4-FFF2-40B4-BE49-F238E27FC236}">
                <a16:creationId xmlns:a16="http://schemas.microsoft.com/office/drawing/2014/main" id="{5E2E4242-5081-4BCA-838D-80FDE8924B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DC6A59A4-F93D-40B8-B395-FD52889BD6DF}"/>
              </a:ext>
            </a:extLst>
          </p:cNvPr>
          <p:cNvSpPr>
            <a:spLocks noGrp="1"/>
          </p:cNvSpPr>
          <p:nvPr>
            <p:ph type="dt" sz="half" idx="10"/>
          </p:nvPr>
        </p:nvSpPr>
        <p:spPr/>
        <p:txBody>
          <a:bodyPr/>
          <a:lstStyle/>
          <a:p>
            <a:fld id="{48DB1788-F2FB-4632-BFEB-39C8BBA78863}" type="datetimeFigureOut">
              <a:rPr lang="ru-KZ" smtClean="0"/>
              <a:t>09/30/2024</a:t>
            </a:fld>
            <a:endParaRPr lang="ru-KZ"/>
          </a:p>
        </p:txBody>
      </p:sp>
      <p:sp>
        <p:nvSpPr>
          <p:cNvPr id="6" name="Нижний колонтитул 5">
            <a:extLst>
              <a:ext uri="{FF2B5EF4-FFF2-40B4-BE49-F238E27FC236}">
                <a16:creationId xmlns:a16="http://schemas.microsoft.com/office/drawing/2014/main" id="{A0BD1BCE-B2DC-4ADC-9A4A-D4D850896D4C}"/>
              </a:ext>
            </a:extLst>
          </p:cNvPr>
          <p:cNvSpPr>
            <a:spLocks noGrp="1"/>
          </p:cNvSpPr>
          <p:nvPr>
            <p:ph type="ftr" sz="quarter" idx="11"/>
          </p:nvPr>
        </p:nvSpPr>
        <p:spPr/>
        <p:txBody>
          <a:bodyPr/>
          <a:lstStyle/>
          <a:p>
            <a:endParaRPr lang="ru-KZ"/>
          </a:p>
        </p:txBody>
      </p:sp>
      <p:sp>
        <p:nvSpPr>
          <p:cNvPr id="7" name="Номер слайда 6">
            <a:extLst>
              <a:ext uri="{FF2B5EF4-FFF2-40B4-BE49-F238E27FC236}">
                <a16:creationId xmlns:a16="http://schemas.microsoft.com/office/drawing/2014/main" id="{E7B5A843-6503-43D3-B66B-37F45E2C4138}"/>
              </a:ext>
            </a:extLst>
          </p:cNvPr>
          <p:cNvSpPr>
            <a:spLocks noGrp="1"/>
          </p:cNvSpPr>
          <p:nvPr>
            <p:ph type="sldNum" sz="quarter" idx="12"/>
          </p:nvPr>
        </p:nvSpPr>
        <p:spPr/>
        <p:txBody>
          <a:bodyPr/>
          <a:lstStyle/>
          <a:p>
            <a:fld id="{C39119B8-894B-48ED-8A95-E3BB3378EF18}" type="slidenum">
              <a:rPr lang="ru-KZ" smtClean="0"/>
              <a:t>‹#›</a:t>
            </a:fld>
            <a:endParaRPr lang="ru-KZ"/>
          </a:p>
        </p:txBody>
      </p:sp>
    </p:spTree>
    <p:extLst>
      <p:ext uri="{BB962C8B-B14F-4D97-AF65-F5344CB8AC3E}">
        <p14:creationId xmlns:p14="http://schemas.microsoft.com/office/powerpoint/2010/main" val="2212996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3CBE64D-19A3-41D6-B10F-4EC80AFF54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ru-KZ"/>
          </a:p>
        </p:txBody>
      </p:sp>
      <p:sp>
        <p:nvSpPr>
          <p:cNvPr id="3" name="Текст 2">
            <a:extLst>
              <a:ext uri="{FF2B5EF4-FFF2-40B4-BE49-F238E27FC236}">
                <a16:creationId xmlns:a16="http://schemas.microsoft.com/office/drawing/2014/main" id="{AD1650F7-68FD-44AC-AE49-E7BD6FDB99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KZ"/>
          </a:p>
        </p:txBody>
      </p:sp>
      <p:sp>
        <p:nvSpPr>
          <p:cNvPr id="4" name="Дата 3">
            <a:extLst>
              <a:ext uri="{FF2B5EF4-FFF2-40B4-BE49-F238E27FC236}">
                <a16:creationId xmlns:a16="http://schemas.microsoft.com/office/drawing/2014/main" id="{FB31AB56-6832-4FB4-BA0F-2E5BF5B8F74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DB1788-F2FB-4632-BFEB-39C8BBA78863}" type="datetimeFigureOut">
              <a:rPr lang="ru-KZ" smtClean="0"/>
              <a:t>09/30/2024</a:t>
            </a:fld>
            <a:endParaRPr lang="ru-KZ"/>
          </a:p>
        </p:txBody>
      </p:sp>
      <p:sp>
        <p:nvSpPr>
          <p:cNvPr id="5" name="Нижний колонтитул 4">
            <a:extLst>
              <a:ext uri="{FF2B5EF4-FFF2-40B4-BE49-F238E27FC236}">
                <a16:creationId xmlns:a16="http://schemas.microsoft.com/office/drawing/2014/main" id="{9BC70914-212C-4BFF-832C-7D8DCC07E07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KZ"/>
          </a:p>
        </p:txBody>
      </p:sp>
      <p:sp>
        <p:nvSpPr>
          <p:cNvPr id="6" name="Номер слайда 5">
            <a:extLst>
              <a:ext uri="{FF2B5EF4-FFF2-40B4-BE49-F238E27FC236}">
                <a16:creationId xmlns:a16="http://schemas.microsoft.com/office/drawing/2014/main" id="{B3388BFE-6066-4DCD-B98B-EC08E3BDDFC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9119B8-894B-48ED-8A95-E3BB3378EF18}" type="slidenum">
              <a:rPr lang="ru-KZ" smtClean="0"/>
              <a:t>‹#›</a:t>
            </a:fld>
            <a:endParaRPr lang="ru-KZ"/>
          </a:p>
        </p:txBody>
      </p:sp>
    </p:spTree>
    <p:extLst>
      <p:ext uri="{BB962C8B-B14F-4D97-AF65-F5344CB8AC3E}">
        <p14:creationId xmlns:p14="http://schemas.microsoft.com/office/powerpoint/2010/main" val="31617378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K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2E82C3A-5510-4160-B37B-90105F092DF4}"/>
              </a:ext>
            </a:extLst>
          </p:cNvPr>
          <p:cNvSpPr>
            <a:spLocks noGrp="1"/>
          </p:cNvSpPr>
          <p:nvPr>
            <p:ph type="ctrTitle"/>
          </p:nvPr>
        </p:nvSpPr>
        <p:spPr/>
        <p:txBody>
          <a:bodyPr/>
          <a:lstStyle/>
          <a:p>
            <a:r>
              <a:rPr lang="en" sz="1800" dirty="0">
                <a:effectLst/>
                <a:latin typeface="Times New Roman" panose="02020603050405020304" pitchFamily="18" charset="0"/>
                <a:ea typeface="Times New Roman" panose="02020603050405020304" pitchFamily="18" charset="0"/>
              </a:rPr>
              <a:t> </a:t>
            </a:r>
            <a:r>
              <a:rPr lang="en" sz="4800" dirty="0">
                <a:effectLst/>
                <a:latin typeface="Times New Roman" panose="02020603050405020304" pitchFamily="18" charset="0"/>
                <a:ea typeface="Times New Roman" panose="02020603050405020304" pitchFamily="18" charset="0"/>
              </a:rPr>
              <a:t>Lecture </a:t>
            </a:r>
            <a:r>
              <a:rPr lang="ru-RU" sz="4800" dirty="0">
                <a:latin typeface="Times New Roman" panose="02020603050405020304" pitchFamily="18" charset="0"/>
                <a:ea typeface="Times New Roman" panose="02020603050405020304" pitchFamily="18" charset="0"/>
              </a:rPr>
              <a:t>№ 5 </a:t>
            </a:r>
            <a:br>
              <a:rPr lang="ru-RU" sz="4800" dirty="0">
                <a:latin typeface="Times New Roman" panose="02020603050405020304" pitchFamily="18" charset="0"/>
                <a:ea typeface="Times New Roman" panose="02020603050405020304" pitchFamily="18" charset="0"/>
              </a:rPr>
            </a:br>
            <a:r>
              <a:rPr lang="en" sz="4800" b="1" dirty="0">
                <a:effectLst/>
                <a:latin typeface="Times New Roman" panose="02020603050405020304" pitchFamily="18" charset="0"/>
                <a:ea typeface="Times New Roman" panose="02020603050405020304" pitchFamily="18" charset="0"/>
              </a:rPr>
              <a:t>Connective Tissues</a:t>
            </a:r>
            <a:endParaRPr lang="ru-KZ" b="1" dirty="0"/>
          </a:p>
        </p:txBody>
      </p:sp>
    </p:spTree>
    <p:extLst>
      <p:ext uri="{BB962C8B-B14F-4D97-AF65-F5344CB8AC3E}">
        <p14:creationId xmlns:p14="http://schemas.microsoft.com/office/powerpoint/2010/main" val="34876093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86AA709-17A3-455D-803C-83E798D11871}"/>
              </a:ext>
            </a:extLst>
          </p:cNvPr>
          <p:cNvSpPr>
            <a:spLocks noGrp="1"/>
          </p:cNvSpPr>
          <p:nvPr>
            <p:ph type="title"/>
          </p:nvPr>
        </p:nvSpPr>
        <p:spPr>
          <a:xfrm>
            <a:off x="838200" y="751624"/>
            <a:ext cx="10515600" cy="1325563"/>
          </a:xfrm>
        </p:spPr>
        <p:txBody>
          <a:bodyPr/>
          <a:lstStyle/>
          <a:p>
            <a:r>
              <a:rPr lang="en-US" sz="2800" b="1" dirty="0">
                <a:latin typeface="Myriad Pro Black"/>
              </a:rPr>
              <a:t>Adipocytes</a:t>
            </a:r>
            <a:br>
              <a:rPr lang="en-US" sz="2800" dirty="0">
                <a:latin typeface="Myriad Pro Black"/>
              </a:rPr>
            </a:br>
            <a:endParaRPr lang="ru-KZ" dirty="0"/>
          </a:p>
        </p:txBody>
      </p:sp>
      <p:sp>
        <p:nvSpPr>
          <p:cNvPr id="3" name="Объект 2">
            <a:extLst>
              <a:ext uri="{FF2B5EF4-FFF2-40B4-BE49-F238E27FC236}">
                <a16:creationId xmlns:a16="http://schemas.microsoft.com/office/drawing/2014/main" id="{4A0A8B24-FC02-4581-87A6-795E0AF606AC}"/>
              </a:ext>
            </a:extLst>
          </p:cNvPr>
          <p:cNvSpPr>
            <a:spLocks noGrp="1"/>
          </p:cNvSpPr>
          <p:nvPr>
            <p:ph idx="1"/>
          </p:nvPr>
        </p:nvSpPr>
        <p:spPr>
          <a:xfrm>
            <a:off x="813847" y="1684222"/>
            <a:ext cx="6218549" cy="4351338"/>
          </a:xfrm>
        </p:spPr>
        <p:txBody>
          <a:bodyPr/>
          <a:lstStyle/>
          <a:p>
            <a:pPr algn="l"/>
            <a:endParaRPr lang="ru-KZ" sz="1800" b="0" i="0" u="none" strike="noStrike" baseline="0" dirty="0">
              <a:solidFill>
                <a:srgbClr val="000000"/>
              </a:solidFill>
              <a:latin typeface="Myriad Pro Black"/>
            </a:endParaRPr>
          </a:p>
          <a:p>
            <a:pPr algn="just"/>
            <a:r>
              <a:rPr lang="en-US" sz="2400" b="1" i="0" u="none" strike="noStrike" baseline="0" dirty="0">
                <a:latin typeface="Myriad Pro"/>
              </a:rPr>
              <a:t>Adipocytes </a:t>
            </a:r>
            <a:r>
              <a:rPr lang="en-US" sz="2400" b="0" i="0" u="none" strike="noStrike" baseline="0" dirty="0">
                <a:latin typeface="Minion Pro"/>
              </a:rPr>
              <a:t>or fat cells, are found in the connective tissue of many organs. These large, </a:t>
            </a:r>
            <a:r>
              <a:rPr lang="en-US" sz="2400" b="0" i="0" u="none" strike="noStrike" baseline="0" dirty="0" err="1">
                <a:latin typeface="Minion Pro"/>
              </a:rPr>
              <a:t>mesenchymally</a:t>
            </a:r>
            <a:r>
              <a:rPr lang="en-US" sz="2400" b="0" i="0" u="none" strike="noStrike" baseline="0" dirty="0">
                <a:latin typeface="Minion Pro"/>
              </a:rPr>
              <a:t> derived cells are specialized for cytoplasmic storage of lipid as neutral fats, or less commonly for the production of heat. Tissue with a large population of adipocytes, called adipose connective tissue, serves to cushion and insulate the skin and other organs. Adipocytes have major metabolic significance with considerable medical importance.</a:t>
            </a:r>
            <a:endParaRPr lang="ru-KZ" sz="3600" dirty="0"/>
          </a:p>
        </p:txBody>
      </p:sp>
      <p:pic>
        <p:nvPicPr>
          <p:cNvPr id="1026" name="Picture 2">
            <a:extLst>
              <a:ext uri="{FF2B5EF4-FFF2-40B4-BE49-F238E27FC236}">
                <a16:creationId xmlns:a16="http://schemas.microsoft.com/office/drawing/2014/main" id="{C3F8C2ED-07F9-4470-BE38-DA44B6EF85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21190" y="2174842"/>
            <a:ext cx="4056963" cy="32455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29586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563C4B4-F5F5-42B1-839A-65B6C4C5CA38}"/>
              </a:ext>
            </a:extLst>
          </p:cNvPr>
          <p:cNvSpPr>
            <a:spLocks noGrp="1"/>
          </p:cNvSpPr>
          <p:nvPr>
            <p:ph type="title"/>
          </p:nvPr>
        </p:nvSpPr>
        <p:spPr/>
        <p:txBody>
          <a:bodyPr/>
          <a:lstStyle/>
          <a:p>
            <a:br>
              <a:rPr lang="ru-KZ" sz="1800" b="0" i="0" u="none" strike="noStrike" baseline="0" dirty="0">
                <a:solidFill>
                  <a:srgbClr val="000000"/>
                </a:solidFill>
                <a:latin typeface="Myriad Pro Black"/>
              </a:rPr>
            </a:br>
            <a:r>
              <a:rPr lang="en-US" sz="2400" b="1" i="0" u="none" strike="noStrike" baseline="0" dirty="0">
                <a:latin typeface="Myriad Pro Black"/>
              </a:rPr>
              <a:t>Macrophages &amp; the Mononuclear Phagocyte System</a:t>
            </a:r>
            <a:endParaRPr lang="ru-KZ" dirty="0"/>
          </a:p>
        </p:txBody>
      </p:sp>
      <p:sp>
        <p:nvSpPr>
          <p:cNvPr id="3" name="Объект 2">
            <a:extLst>
              <a:ext uri="{FF2B5EF4-FFF2-40B4-BE49-F238E27FC236}">
                <a16:creationId xmlns:a16="http://schemas.microsoft.com/office/drawing/2014/main" id="{CC53DCE5-FFCC-4FB1-8BC6-7AA8BB868E7D}"/>
              </a:ext>
            </a:extLst>
          </p:cNvPr>
          <p:cNvSpPr>
            <a:spLocks noGrp="1"/>
          </p:cNvSpPr>
          <p:nvPr>
            <p:ph idx="1"/>
          </p:nvPr>
        </p:nvSpPr>
        <p:spPr/>
        <p:txBody>
          <a:bodyPr/>
          <a:lstStyle/>
          <a:p>
            <a:r>
              <a:rPr lang="en-US" dirty="0"/>
              <a:t>Macrophages have highly developed phagocytic ability and specialize in turnover of protein fibers and removal of apoptotic cells, tissue debris, or other particulate material, being especially abundant at sites of inflammation. Size and shape vary considerably, corresponding to their state of functional activity. A typical macrophage measures between 10 and 30 </a:t>
            </a:r>
            <a:r>
              <a:rPr lang="en-US" dirty="0" err="1"/>
              <a:t>μm</a:t>
            </a:r>
            <a:r>
              <a:rPr lang="en-US" dirty="0"/>
              <a:t> in diameter and has an eccentrically located, oval or kidney-shaped nucleus. Macrophages are present in the connective tissue of most organs and are sometimes referred to by pathologists as “histiocytes.”</a:t>
            </a:r>
            <a:endParaRPr lang="ru-KZ" dirty="0"/>
          </a:p>
        </p:txBody>
      </p:sp>
    </p:spTree>
    <p:extLst>
      <p:ext uri="{BB962C8B-B14F-4D97-AF65-F5344CB8AC3E}">
        <p14:creationId xmlns:p14="http://schemas.microsoft.com/office/powerpoint/2010/main" val="3331842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1BAD56AF-7594-43F2-B9A7-92B4F91C05C9}"/>
              </a:ext>
            </a:extLst>
          </p:cNvPr>
          <p:cNvSpPr>
            <a:spLocks noGrp="1"/>
          </p:cNvSpPr>
          <p:nvPr>
            <p:ph idx="1"/>
          </p:nvPr>
        </p:nvSpPr>
        <p:spPr>
          <a:xfrm>
            <a:off x="611957" y="930078"/>
            <a:ext cx="10455111" cy="5187918"/>
          </a:xfrm>
        </p:spPr>
        <p:txBody>
          <a:bodyPr>
            <a:normAutofit lnSpcReduction="10000"/>
          </a:bodyPr>
          <a:lstStyle/>
          <a:p>
            <a:r>
              <a:rPr lang="en-US" dirty="0"/>
              <a:t>In the TEM </a:t>
            </a:r>
            <a:r>
              <a:rPr lang="en-US" sz="2600" dirty="0"/>
              <a:t>(</a:t>
            </a:r>
            <a:r>
              <a:rPr lang="en-US" sz="2600" b="0" i="0" dirty="0">
                <a:effectLst/>
                <a:latin typeface="Arial" panose="020B0604020202020204" pitchFamily="34" charset="0"/>
              </a:rPr>
              <a:t>Transmission electron micrograph</a:t>
            </a:r>
            <a:r>
              <a:rPr lang="en-US" sz="2600" dirty="0"/>
              <a:t>), </a:t>
            </a:r>
            <a:r>
              <a:rPr lang="en-US" dirty="0"/>
              <a:t>macrophages are shown to have a characteristic irregular surface with pleats, protrusions, and indentations, features related to their active pinocytotic and phagocytic activities. They generally have well-developed Golgi complexes and many lysosomes.</a:t>
            </a:r>
          </a:p>
          <a:p>
            <a:r>
              <a:rPr lang="en-US" dirty="0"/>
              <a:t>Macrophages derive from monocytes circulating in the blood. During inflammation and tissue repair which follow organ damage, macrophages become activated and play a very important role. The transformation from monocytes to macrophages in connective tissue involves increases in cell size, increased protein synthesis, and increases in the number of Golgi complexes and lysosomes. In addition to debris removal, macrophages secrete growth factors important for tissue repair and also function in the uptake, processing, and presentation of antigens for lymphocyte activation</a:t>
            </a:r>
            <a:endParaRPr lang="ru-KZ" dirty="0"/>
          </a:p>
        </p:txBody>
      </p:sp>
    </p:spTree>
    <p:extLst>
      <p:ext uri="{BB962C8B-B14F-4D97-AF65-F5344CB8AC3E}">
        <p14:creationId xmlns:p14="http://schemas.microsoft.com/office/powerpoint/2010/main" val="35432818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1B68F43-6EC6-4B93-B45F-F3379DB87813}"/>
              </a:ext>
            </a:extLst>
          </p:cNvPr>
          <p:cNvSpPr>
            <a:spLocks noGrp="1"/>
          </p:cNvSpPr>
          <p:nvPr>
            <p:ph type="title"/>
          </p:nvPr>
        </p:nvSpPr>
        <p:spPr/>
        <p:txBody>
          <a:bodyPr/>
          <a:lstStyle/>
          <a:p>
            <a:endParaRPr lang="ru-KZ"/>
          </a:p>
        </p:txBody>
      </p:sp>
      <p:sp>
        <p:nvSpPr>
          <p:cNvPr id="3" name="Объект 2">
            <a:extLst>
              <a:ext uri="{FF2B5EF4-FFF2-40B4-BE49-F238E27FC236}">
                <a16:creationId xmlns:a16="http://schemas.microsoft.com/office/drawing/2014/main" id="{1F363B06-84BA-4B37-9F38-5724053D8009}"/>
              </a:ext>
            </a:extLst>
          </p:cNvPr>
          <p:cNvSpPr>
            <a:spLocks noGrp="1"/>
          </p:cNvSpPr>
          <p:nvPr>
            <p:ph idx="1"/>
          </p:nvPr>
        </p:nvSpPr>
        <p:spPr/>
        <p:txBody>
          <a:bodyPr/>
          <a:lstStyle/>
          <a:p>
            <a:endParaRPr lang="ru-KZ"/>
          </a:p>
        </p:txBody>
      </p:sp>
      <p:pic>
        <p:nvPicPr>
          <p:cNvPr id="5" name="Рисунок 4">
            <a:extLst>
              <a:ext uri="{FF2B5EF4-FFF2-40B4-BE49-F238E27FC236}">
                <a16:creationId xmlns:a16="http://schemas.microsoft.com/office/drawing/2014/main" id="{46BECE5F-46AD-4A1E-9873-F01B698CA588}"/>
              </a:ext>
            </a:extLst>
          </p:cNvPr>
          <p:cNvPicPr>
            <a:picLocks noChangeAspect="1"/>
          </p:cNvPicPr>
          <p:nvPr/>
        </p:nvPicPr>
        <p:blipFill rotWithShape="1">
          <a:blip r:embed="rId2"/>
          <a:srcRect l="25825" t="14020" r="29871" b="31409"/>
          <a:stretch/>
        </p:blipFill>
        <p:spPr>
          <a:xfrm>
            <a:off x="1743958" y="365125"/>
            <a:ext cx="8946038" cy="6198214"/>
          </a:xfrm>
          <a:prstGeom prst="rect">
            <a:avLst/>
          </a:prstGeom>
        </p:spPr>
      </p:pic>
    </p:spTree>
    <p:extLst>
      <p:ext uri="{BB962C8B-B14F-4D97-AF65-F5344CB8AC3E}">
        <p14:creationId xmlns:p14="http://schemas.microsoft.com/office/powerpoint/2010/main" val="32148644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FE0064A-9950-4123-AD69-3CBE34F5A8C3}"/>
              </a:ext>
            </a:extLst>
          </p:cNvPr>
          <p:cNvSpPr>
            <a:spLocks noGrp="1"/>
          </p:cNvSpPr>
          <p:nvPr>
            <p:ph type="title"/>
          </p:nvPr>
        </p:nvSpPr>
        <p:spPr>
          <a:xfrm>
            <a:off x="838200" y="681037"/>
            <a:ext cx="10515600" cy="1009651"/>
          </a:xfrm>
        </p:spPr>
        <p:txBody>
          <a:bodyPr>
            <a:normAutofit fontScale="90000"/>
          </a:bodyPr>
          <a:lstStyle/>
          <a:p>
            <a:r>
              <a:rPr lang="en-US" sz="3600" b="1" dirty="0">
                <a:latin typeface="Minion Pro"/>
              </a:rPr>
              <a:t>Mast Cells</a:t>
            </a:r>
            <a:br>
              <a:rPr lang="en-US" b="1" dirty="0"/>
            </a:br>
            <a:endParaRPr lang="ru-KZ" b="1" dirty="0"/>
          </a:p>
        </p:txBody>
      </p:sp>
      <p:sp>
        <p:nvSpPr>
          <p:cNvPr id="3" name="Объект 2">
            <a:extLst>
              <a:ext uri="{FF2B5EF4-FFF2-40B4-BE49-F238E27FC236}">
                <a16:creationId xmlns:a16="http://schemas.microsoft.com/office/drawing/2014/main" id="{6D7A98C2-1EC1-479C-872C-B3DEFE82C7E9}"/>
              </a:ext>
            </a:extLst>
          </p:cNvPr>
          <p:cNvSpPr>
            <a:spLocks noGrp="1"/>
          </p:cNvSpPr>
          <p:nvPr>
            <p:ph idx="1"/>
          </p:nvPr>
        </p:nvSpPr>
        <p:spPr>
          <a:xfrm>
            <a:off x="668518" y="1495686"/>
            <a:ext cx="10515600" cy="4351338"/>
          </a:xfrm>
        </p:spPr>
        <p:txBody>
          <a:bodyPr>
            <a:normAutofit/>
          </a:bodyPr>
          <a:lstStyle/>
          <a:p>
            <a:pPr algn="l"/>
            <a:r>
              <a:rPr lang="en-US" sz="2000" dirty="0"/>
              <a:t>Mast cells are oval or irregularly shaped cells of connective tissue, between 7 and 20 </a:t>
            </a:r>
            <a:r>
              <a:rPr lang="en-US" sz="2000" dirty="0" err="1"/>
              <a:t>μm</a:t>
            </a:r>
            <a:r>
              <a:rPr lang="en-US" sz="2000" dirty="0"/>
              <a:t> in diameter, filled with basophilic secretory granules that often obscure the central nucleus. These granules are electron dense and of variable size, ranging from 0.3 to 2.0 </a:t>
            </a:r>
            <a:r>
              <a:rPr lang="en-US" sz="2000" dirty="0" err="1"/>
              <a:t>μm</a:t>
            </a:r>
            <a:r>
              <a:rPr lang="en-US" sz="2000" dirty="0"/>
              <a:t> in diameter.</a:t>
            </a:r>
            <a:endParaRPr lang="ru-KZ" sz="1400" b="0" i="0" u="none" strike="noStrike" baseline="0" dirty="0">
              <a:solidFill>
                <a:srgbClr val="000000"/>
              </a:solidFill>
              <a:latin typeface="Minion Pro"/>
            </a:endParaRPr>
          </a:p>
          <a:p>
            <a:pPr algn="just"/>
            <a:r>
              <a:rPr lang="en-US" sz="1800" b="0" i="0" u="none" strike="noStrike" baseline="0" dirty="0">
                <a:latin typeface="Minion Pro"/>
              </a:rPr>
              <a:t>Mast cells function in the localized release of many bioactive substances important in the local inflammatory response, innate immunity, and tissue repair. A partial list of molecules released from these cells’ secretory granules includes the following: </a:t>
            </a:r>
          </a:p>
          <a:p>
            <a:r>
              <a:rPr lang="en-US" sz="1800" b="1" i="0" u="none" strike="noStrike" baseline="0" dirty="0">
                <a:latin typeface="Myriad Pro"/>
              </a:rPr>
              <a:t>Heparin</a:t>
            </a:r>
            <a:r>
              <a:rPr lang="en-US" sz="1800" b="0" i="0" u="none" strike="noStrike" baseline="0" dirty="0">
                <a:latin typeface="Minion Pro"/>
              </a:rPr>
              <a:t>, a sulfated GAG that acts locally as an anticoagulant </a:t>
            </a:r>
          </a:p>
          <a:p>
            <a:r>
              <a:rPr lang="en-US" sz="1800" b="1" i="0" u="none" strike="noStrike" baseline="0" dirty="0">
                <a:latin typeface="Myriad Pro"/>
              </a:rPr>
              <a:t>Histamine</a:t>
            </a:r>
            <a:r>
              <a:rPr lang="en-US" sz="1800" b="0" i="0" u="none" strike="noStrike" baseline="0" dirty="0">
                <a:latin typeface="Minion Pro"/>
              </a:rPr>
              <a:t>, which promotes increased vascular permeability and smooth muscle contraction </a:t>
            </a:r>
          </a:p>
          <a:p>
            <a:r>
              <a:rPr lang="en-US" sz="1800" b="1" i="0" u="none" strike="noStrike" baseline="0" dirty="0">
                <a:latin typeface="Myriad Pro"/>
              </a:rPr>
              <a:t>Serine proteases</a:t>
            </a:r>
            <a:r>
              <a:rPr lang="en-US" sz="1800" b="0" i="0" u="none" strike="noStrike" baseline="0" dirty="0">
                <a:latin typeface="Minion Pro"/>
              </a:rPr>
              <a:t>, which activate various mediators of inflammation </a:t>
            </a:r>
          </a:p>
          <a:p>
            <a:r>
              <a:rPr lang="en-US" sz="1800" b="1" i="0" u="none" strike="noStrike" baseline="0" dirty="0">
                <a:latin typeface="Myriad Pro"/>
              </a:rPr>
              <a:t>Eosinophil </a:t>
            </a:r>
            <a:r>
              <a:rPr lang="en-US" sz="1800" b="0" i="0" u="none" strike="noStrike" baseline="0" dirty="0">
                <a:latin typeface="Minion Pro"/>
              </a:rPr>
              <a:t>and </a:t>
            </a:r>
            <a:r>
              <a:rPr lang="en-US" sz="1800" b="1" i="0" u="none" strike="noStrike" baseline="0" dirty="0">
                <a:latin typeface="Myriad Pro"/>
              </a:rPr>
              <a:t>neutrophil chemotactic factors</a:t>
            </a:r>
            <a:r>
              <a:rPr lang="en-US" sz="1800" b="0" i="0" u="none" strike="noStrike" baseline="0" dirty="0">
                <a:latin typeface="Minion Pro"/>
              </a:rPr>
              <a:t>, which attract those leukocytes </a:t>
            </a:r>
          </a:p>
          <a:p>
            <a:r>
              <a:rPr lang="en-US" sz="1800" b="1" i="0" u="none" strike="noStrike" baseline="0" dirty="0">
                <a:latin typeface="Myriad Pro"/>
              </a:rPr>
              <a:t>Cytokines</a:t>
            </a:r>
            <a:r>
              <a:rPr lang="en-US" sz="1800" b="0" i="0" u="none" strike="noStrike" baseline="0" dirty="0">
                <a:latin typeface="Minion Pro"/>
              </a:rPr>
              <a:t>, polypeptides directing activities of leukocytes and other cells of the immune system</a:t>
            </a:r>
          </a:p>
          <a:p>
            <a:r>
              <a:rPr lang="en-US" sz="1800" b="1" i="0" u="none" strike="noStrike" baseline="0" dirty="0">
                <a:latin typeface="Myriad Pro"/>
              </a:rPr>
              <a:t>Phospholipid </a:t>
            </a:r>
            <a:r>
              <a:rPr lang="en-US" sz="1800" b="0" i="0" u="none" strike="noStrike" baseline="0" dirty="0">
                <a:latin typeface="Minion Pro"/>
              </a:rPr>
              <a:t>precursors, which are converted to prostaglandins, leukotrienes, and other important lipid mediators of the inflammatory response.</a:t>
            </a:r>
          </a:p>
          <a:p>
            <a:endParaRPr lang="en-US" sz="1800" b="0" i="0" u="none" strike="noStrike" baseline="0" dirty="0">
              <a:latin typeface="Minion Pro"/>
            </a:endParaRPr>
          </a:p>
          <a:p>
            <a:endParaRPr lang="ru-KZ" dirty="0"/>
          </a:p>
        </p:txBody>
      </p:sp>
    </p:spTree>
    <p:extLst>
      <p:ext uri="{BB962C8B-B14F-4D97-AF65-F5344CB8AC3E}">
        <p14:creationId xmlns:p14="http://schemas.microsoft.com/office/powerpoint/2010/main" val="13809062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43FE8A3-C20A-4244-8620-66F6192B8270}"/>
              </a:ext>
            </a:extLst>
          </p:cNvPr>
          <p:cNvSpPr>
            <a:spLocks noGrp="1"/>
          </p:cNvSpPr>
          <p:nvPr>
            <p:ph type="title"/>
          </p:nvPr>
        </p:nvSpPr>
        <p:spPr/>
        <p:txBody>
          <a:bodyPr/>
          <a:lstStyle/>
          <a:p>
            <a:endParaRPr lang="ru-KZ"/>
          </a:p>
        </p:txBody>
      </p:sp>
      <p:sp>
        <p:nvSpPr>
          <p:cNvPr id="3" name="Объект 2">
            <a:extLst>
              <a:ext uri="{FF2B5EF4-FFF2-40B4-BE49-F238E27FC236}">
                <a16:creationId xmlns:a16="http://schemas.microsoft.com/office/drawing/2014/main" id="{B4770D30-9EBD-4B33-8D01-D1FF5A5333D3}"/>
              </a:ext>
            </a:extLst>
          </p:cNvPr>
          <p:cNvSpPr>
            <a:spLocks noGrp="1"/>
          </p:cNvSpPr>
          <p:nvPr>
            <p:ph idx="1"/>
          </p:nvPr>
        </p:nvSpPr>
        <p:spPr/>
        <p:txBody>
          <a:bodyPr/>
          <a:lstStyle/>
          <a:p>
            <a:endParaRPr lang="ru-KZ"/>
          </a:p>
        </p:txBody>
      </p:sp>
      <p:pic>
        <p:nvPicPr>
          <p:cNvPr id="5" name="Рисунок 4">
            <a:extLst>
              <a:ext uri="{FF2B5EF4-FFF2-40B4-BE49-F238E27FC236}">
                <a16:creationId xmlns:a16="http://schemas.microsoft.com/office/drawing/2014/main" id="{821F75A3-1D8D-46F1-AB47-6795DECB56D1}"/>
              </a:ext>
            </a:extLst>
          </p:cNvPr>
          <p:cNvPicPr>
            <a:picLocks noChangeAspect="1"/>
          </p:cNvPicPr>
          <p:nvPr/>
        </p:nvPicPr>
        <p:blipFill rotWithShape="1">
          <a:blip r:embed="rId2"/>
          <a:srcRect l="28299" t="18831" r="28170" b="33196"/>
          <a:stretch/>
        </p:blipFill>
        <p:spPr>
          <a:xfrm>
            <a:off x="1489435" y="527901"/>
            <a:ext cx="8531205" cy="5288438"/>
          </a:xfrm>
          <a:prstGeom prst="rect">
            <a:avLst/>
          </a:prstGeom>
        </p:spPr>
      </p:pic>
    </p:spTree>
    <p:extLst>
      <p:ext uri="{BB962C8B-B14F-4D97-AF65-F5344CB8AC3E}">
        <p14:creationId xmlns:p14="http://schemas.microsoft.com/office/powerpoint/2010/main" val="33847999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8E5BD053-2E25-44C2-8B05-2BD8C92F3217}"/>
              </a:ext>
            </a:extLst>
          </p:cNvPr>
          <p:cNvSpPr>
            <a:spLocks noGrp="1"/>
          </p:cNvSpPr>
          <p:nvPr>
            <p:ph idx="1"/>
          </p:nvPr>
        </p:nvSpPr>
        <p:spPr>
          <a:xfrm>
            <a:off x="838200" y="772998"/>
            <a:ext cx="10515600" cy="5403965"/>
          </a:xfrm>
        </p:spPr>
        <p:txBody>
          <a:bodyPr>
            <a:normAutofit fontScale="92500" lnSpcReduction="20000"/>
          </a:bodyPr>
          <a:lstStyle/>
          <a:p>
            <a:r>
              <a:rPr lang="en-US" dirty="0">
                <a:latin typeface="Minion Pro"/>
              </a:rPr>
              <a:t>Occurring in connective tissue of many organs, mast cells are especially numerous near small blood vessels in skin and mesenteries (perivascular mast cells) and in the tissue that lines digestive and respiratory tracts (mucosal mast cells); the granule content of the two populations differs somewhat. These major locations suggest that mast cells place themselves strategically to function as sentinels detecting invasion by microorganisms.</a:t>
            </a:r>
          </a:p>
          <a:p>
            <a:r>
              <a:rPr lang="en-US" dirty="0">
                <a:latin typeface="Minion Pro"/>
              </a:rPr>
              <a:t>Release of certain chemical mediators stored in mast cells promotes the allergic reactions known as immediate hypersensitivity reactions because they occur within a few minutes after the appearance of an antigen in an individual previously sensitized to that antigen. There are many examples of immediate hypersensitivity reaction; a dramatic one is anaphylactic shock, a potentially fatal condition.</a:t>
            </a:r>
          </a:p>
          <a:p>
            <a:r>
              <a:rPr lang="en-US" dirty="0">
                <a:latin typeface="Minion Pro"/>
              </a:rPr>
              <a:t>Like macrophages, mast cells originate from progenitor cells in the bone marrow, which circulate in the blood, cross the wall of small vessels called venules, and enter connective tissues, where they differentiate. Although mast cells are in many respects similar to basophilic leukocytes, they appear to have a different lineage at least in humans.</a:t>
            </a:r>
            <a:endParaRPr lang="ru-KZ" dirty="0">
              <a:latin typeface="Minion Pro"/>
            </a:endParaRPr>
          </a:p>
        </p:txBody>
      </p:sp>
    </p:spTree>
    <p:extLst>
      <p:ext uri="{BB962C8B-B14F-4D97-AF65-F5344CB8AC3E}">
        <p14:creationId xmlns:p14="http://schemas.microsoft.com/office/powerpoint/2010/main" val="9216854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104CC17-0829-411D-894C-8B4BAB9A9449}"/>
              </a:ext>
            </a:extLst>
          </p:cNvPr>
          <p:cNvSpPr>
            <a:spLocks noGrp="1"/>
          </p:cNvSpPr>
          <p:nvPr>
            <p:ph type="title"/>
          </p:nvPr>
        </p:nvSpPr>
        <p:spPr/>
        <p:txBody>
          <a:bodyPr/>
          <a:lstStyle/>
          <a:p>
            <a:r>
              <a:rPr lang="en-US" sz="2800" b="1" dirty="0">
                <a:latin typeface="Myriad Pro Black"/>
              </a:rPr>
              <a:t>Plasma Cells</a:t>
            </a:r>
            <a:br>
              <a:rPr lang="en-US" sz="2800" dirty="0">
                <a:latin typeface="Myriad Pro Black"/>
              </a:rPr>
            </a:br>
            <a:endParaRPr lang="ru-KZ" dirty="0"/>
          </a:p>
        </p:txBody>
      </p:sp>
      <p:sp>
        <p:nvSpPr>
          <p:cNvPr id="3" name="Объект 2">
            <a:extLst>
              <a:ext uri="{FF2B5EF4-FFF2-40B4-BE49-F238E27FC236}">
                <a16:creationId xmlns:a16="http://schemas.microsoft.com/office/drawing/2014/main" id="{1977B6B8-C201-44F1-900D-33B45EFB73B0}"/>
              </a:ext>
            </a:extLst>
          </p:cNvPr>
          <p:cNvSpPr>
            <a:spLocks noGrp="1"/>
          </p:cNvSpPr>
          <p:nvPr>
            <p:ph idx="1"/>
          </p:nvPr>
        </p:nvSpPr>
        <p:spPr>
          <a:xfrm>
            <a:off x="564822" y="1027906"/>
            <a:ext cx="10515600" cy="4351338"/>
          </a:xfrm>
        </p:spPr>
        <p:txBody>
          <a:bodyPr/>
          <a:lstStyle/>
          <a:p>
            <a:pPr algn="l"/>
            <a:endParaRPr lang="ru-KZ" sz="1800" b="0" i="0" u="none" strike="noStrike" baseline="0" dirty="0">
              <a:solidFill>
                <a:srgbClr val="000000"/>
              </a:solidFill>
              <a:latin typeface="Myriad Pro Black"/>
            </a:endParaRPr>
          </a:p>
          <a:p>
            <a:pPr algn="just"/>
            <a:r>
              <a:rPr lang="en-US" b="1" i="0" u="none" strike="noStrike" baseline="0" dirty="0">
                <a:latin typeface="Myriad Pro"/>
              </a:rPr>
              <a:t>Plasma cells </a:t>
            </a:r>
            <a:r>
              <a:rPr lang="en-US" b="0" i="0" u="none" strike="noStrike" baseline="0" dirty="0">
                <a:latin typeface="Minion Pro"/>
              </a:rPr>
              <a:t>are lymphocyte-derived, antibody-producing cells. These relatively large, ovoid cells have basophilic cytoplasm rich in RER and a large Golgi apparatus near the nucleus that may appear pale in routine histologic preparations.</a:t>
            </a:r>
          </a:p>
          <a:p>
            <a:pPr algn="just"/>
            <a:r>
              <a:rPr lang="en-US" b="0" i="0" u="none" strike="noStrike" baseline="0" dirty="0">
                <a:latin typeface="Minion Pro"/>
              </a:rPr>
              <a:t>The nucleus of the plasma cell is generally spherical but eccentrically placed. Many of these nuclei contain compact, peripheral regions of heterochromatin alternating with lighter areas of euchromatin. At least a few plasma cells are present in most connective tissues. Their average life span is only 10-20 days.</a:t>
            </a:r>
            <a:endParaRPr lang="ru-KZ" dirty="0"/>
          </a:p>
        </p:txBody>
      </p:sp>
    </p:spTree>
    <p:extLst>
      <p:ext uri="{BB962C8B-B14F-4D97-AF65-F5344CB8AC3E}">
        <p14:creationId xmlns:p14="http://schemas.microsoft.com/office/powerpoint/2010/main" val="31530092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9776C07-5A02-4E74-8257-D0C990D991B0}"/>
              </a:ext>
            </a:extLst>
          </p:cNvPr>
          <p:cNvSpPr>
            <a:spLocks noGrp="1"/>
          </p:cNvSpPr>
          <p:nvPr>
            <p:ph type="title"/>
          </p:nvPr>
        </p:nvSpPr>
        <p:spPr/>
        <p:txBody>
          <a:bodyPr/>
          <a:lstStyle/>
          <a:p>
            <a:endParaRPr lang="ru-KZ"/>
          </a:p>
        </p:txBody>
      </p:sp>
      <p:sp>
        <p:nvSpPr>
          <p:cNvPr id="3" name="Объект 2">
            <a:extLst>
              <a:ext uri="{FF2B5EF4-FFF2-40B4-BE49-F238E27FC236}">
                <a16:creationId xmlns:a16="http://schemas.microsoft.com/office/drawing/2014/main" id="{EC61236B-F237-49FD-A0DA-1BA108EE097A}"/>
              </a:ext>
            </a:extLst>
          </p:cNvPr>
          <p:cNvSpPr>
            <a:spLocks noGrp="1"/>
          </p:cNvSpPr>
          <p:nvPr>
            <p:ph idx="1"/>
          </p:nvPr>
        </p:nvSpPr>
        <p:spPr/>
        <p:txBody>
          <a:bodyPr/>
          <a:lstStyle/>
          <a:p>
            <a:endParaRPr lang="ru-KZ"/>
          </a:p>
        </p:txBody>
      </p:sp>
      <p:pic>
        <p:nvPicPr>
          <p:cNvPr id="5" name="Рисунок 4">
            <a:extLst>
              <a:ext uri="{FF2B5EF4-FFF2-40B4-BE49-F238E27FC236}">
                <a16:creationId xmlns:a16="http://schemas.microsoft.com/office/drawing/2014/main" id="{CE44D940-2956-4D94-BF6E-5640A810E814}"/>
              </a:ext>
            </a:extLst>
          </p:cNvPr>
          <p:cNvPicPr>
            <a:picLocks noChangeAspect="1"/>
          </p:cNvPicPr>
          <p:nvPr/>
        </p:nvPicPr>
        <p:blipFill rotWithShape="1">
          <a:blip r:embed="rId2"/>
          <a:srcRect l="28299" t="18694" r="27784" b="37320"/>
          <a:stretch/>
        </p:blipFill>
        <p:spPr>
          <a:xfrm>
            <a:off x="1178350" y="527899"/>
            <a:ext cx="9654696" cy="5439268"/>
          </a:xfrm>
          <a:prstGeom prst="rect">
            <a:avLst/>
          </a:prstGeom>
        </p:spPr>
      </p:pic>
    </p:spTree>
    <p:extLst>
      <p:ext uri="{BB962C8B-B14F-4D97-AF65-F5344CB8AC3E}">
        <p14:creationId xmlns:p14="http://schemas.microsoft.com/office/powerpoint/2010/main" val="9118504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7261327-25DE-4564-8745-9BA40771BCCE}"/>
              </a:ext>
            </a:extLst>
          </p:cNvPr>
          <p:cNvSpPr>
            <a:spLocks noGrp="1"/>
          </p:cNvSpPr>
          <p:nvPr>
            <p:ph type="title"/>
          </p:nvPr>
        </p:nvSpPr>
        <p:spPr>
          <a:xfrm>
            <a:off x="838200" y="365126"/>
            <a:ext cx="10515600" cy="741004"/>
          </a:xfrm>
        </p:spPr>
        <p:txBody>
          <a:bodyPr/>
          <a:lstStyle/>
          <a:p>
            <a:r>
              <a:rPr lang="en-US" b="1" dirty="0">
                <a:latin typeface="Myriad Pro"/>
              </a:rPr>
              <a:t>L</a:t>
            </a:r>
            <a:r>
              <a:rPr lang="en-US" sz="4400" b="1" i="0" u="none" strike="noStrike" baseline="0" dirty="0">
                <a:latin typeface="Myriad Pro"/>
              </a:rPr>
              <a:t>eukocytes</a:t>
            </a:r>
            <a:endParaRPr lang="ru-KZ" dirty="0"/>
          </a:p>
        </p:txBody>
      </p:sp>
      <p:sp>
        <p:nvSpPr>
          <p:cNvPr id="3" name="Объект 2">
            <a:extLst>
              <a:ext uri="{FF2B5EF4-FFF2-40B4-BE49-F238E27FC236}">
                <a16:creationId xmlns:a16="http://schemas.microsoft.com/office/drawing/2014/main" id="{DAF603CD-E553-4B54-B1B6-0F69FFBEEEC1}"/>
              </a:ext>
            </a:extLst>
          </p:cNvPr>
          <p:cNvSpPr>
            <a:spLocks noGrp="1"/>
          </p:cNvSpPr>
          <p:nvPr>
            <p:ph idx="1"/>
          </p:nvPr>
        </p:nvSpPr>
        <p:spPr>
          <a:xfrm>
            <a:off x="572730" y="1106130"/>
            <a:ext cx="10515600" cy="5560142"/>
          </a:xfrm>
        </p:spPr>
        <p:txBody>
          <a:bodyPr>
            <a:normAutofit lnSpcReduction="10000"/>
          </a:bodyPr>
          <a:lstStyle/>
          <a:p>
            <a:pPr algn="l"/>
            <a:endParaRPr lang="ru-KZ" sz="2000" b="0" i="0" u="none" strike="noStrike" baseline="0" dirty="0">
              <a:solidFill>
                <a:srgbClr val="000000"/>
              </a:solidFill>
              <a:latin typeface="Minion Pro"/>
            </a:endParaRPr>
          </a:p>
          <a:p>
            <a:pPr algn="just"/>
            <a:r>
              <a:rPr lang="en-US" sz="2400" b="0" i="0" u="none" strike="noStrike" baseline="0" dirty="0">
                <a:latin typeface="Minion Pro"/>
              </a:rPr>
              <a:t>Other white blood cells, or </a:t>
            </a:r>
            <a:r>
              <a:rPr lang="en-US" sz="2400" b="1" i="0" u="none" strike="noStrike" baseline="0" dirty="0">
                <a:latin typeface="Myriad Pro"/>
              </a:rPr>
              <a:t>leukocytes</a:t>
            </a:r>
            <a:r>
              <a:rPr lang="en-US" sz="2400" b="0" i="0" u="none" strike="noStrike" baseline="0" dirty="0">
                <a:latin typeface="Minion Pro"/>
              </a:rPr>
              <a:t>, besides macrophages and plasma cells normally comprise a population of wandering cells in connective tissue. Derived from circulating blood cells, they leave blood by migrating between the endothelial cells of venules to enter connective tissue. This process increases greatly during inflammation, which is a vascular and cellular defensive response to injury or foreign substances, including pathogenic bacteria or irritating chemical substances. </a:t>
            </a:r>
          </a:p>
          <a:p>
            <a:pPr algn="l"/>
            <a:r>
              <a:rPr lang="en-US" sz="2400" b="0" i="0" u="none" strike="noStrike" baseline="0" dirty="0">
                <a:latin typeface="Minion Pro"/>
              </a:rPr>
              <a:t>Inflammation begins with the local release of chemical mediators from various cells, the ECM</a:t>
            </a:r>
            <a:r>
              <a:rPr lang="ru-RU" sz="2400" b="0" i="0" u="none" strike="noStrike" baseline="0" dirty="0">
                <a:latin typeface="Minion Pro"/>
              </a:rPr>
              <a:t> (</a:t>
            </a:r>
            <a:r>
              <a:rPr lang="en-US" sz="1800" i="0" dirty="0">
                <a:effectLst/>
                <a:latin typeface="Arial" panose="020B0604020202020204" pitchFamily="34" charset="0"/>
              </a:rPr>
              <a:t>extracellular matrix</a:t>
            </a:r>
            <a:r>
              <a:rPr lang="ru-RU" sz="2400" b="0" i="0" u="none" strike="noStrike" baseline="0" dirty="0">
                <a:latin typeface="Minion Pro"/>
              </a:rPr>
              <a:t>)</a:t>
            </a:r>
            <a:r>
              <a:rPr lang="en-US" sz="2400" b="0" i="0" u="none" strike="noStrike" baseline="0" dirty="0">
                <a:latin typeface="Minion Pro"/>
              </a:rPr>
              <a:t> and blood plasma proteins. These substances act on local blood vessels, mast cells, macrophages, and other cells to induce events characteristic of </a:t>
            </a:r>
            <a:r>
              <a:rPr lang="en-US" sz="2400" dirty="0">
                <a:solidFill>
                  <a:srgbClr val="000000"/>
                </a:solidFill>
                <a:latin typeface="Minion Pro"/>
              </a:rPr>
              <a:t> </a:t>
            </a:r>
            <a:r>
              <a:rPr lang="en-US" sz="2400" b="0" i="0" u="none" strike="noStrike" baseline="0" dirty="0">
                <a:latin typeface="Minion Pro"/>
              </a:rPr>
              <a:t>inflammation, for example, increased blood flow and vascular permeability, entry and migration of leukocytes, and activation of macrophages for phagocytosis.</a:t>
            </a:r>
          </a:p>
          <a:p>
            <a:pPr algn="just"/>
            <a:r>
              <a:rPr lang="en-US" sz="2400" b="0" i="0" u="none" strike="noStrike" baseline="0" dirty="0">
                <a:latin typeface="Minion Pro"/>
              </a:rPr>
              <a:t>Most leukocytes function in connective tissue only for a few hours or days and then undergo apoptosis.</a:t>
            </a:r>
            <a:endParaRPr lang="ru-KZ" sz="2400" dirty="0"/>
          </a:p>
        </p:txBody>
      </p:sp>
    </p:spTree>
    <p:extLst>
      <p:ext uri="{BB962C8B-B14F-4D97-AF65-F5344CB8AC3E}">
        <p14:creationId xmlns:p14="http://schemas.microsoft.com/office/powerpoint/2010/main" val="18812612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51D169C-124E-6B34-9530-8F33BB531E27}"/>
              </a:ext>
            </a:extLst>
          </p:cNvPr>
          <p:cNvSpPr>
            <a:spLocks noGrp="1"/>
          </p:cNvSpPr>
          <p:nvPr>
            <p:ph type="title"/>
          </p:nvPr>
        </p:nvSpPr>
        <p:spPr>
          <a:xfrm>
            <a:off x="690717" y="527357"/>
            <a:ext cx="10515600" cy="1325563"/>
          </a:xfrm>
        </p:spPr>
        <p:txBody>
          <a:bodyPr>
            <a:noAutofit/>
          </a:bodyPr>
          <a:lstStyle/>
          <a:p>
            <a:r>
              <a:rPr lang="en-US" sz="3600" b="0" i="0" dirty="0">
                <a:solidFill>
                  <a:srgbClr val="555555"/>
                </a:solidFill>
                <a:effectLst/>
                <a:latin typeface="Calibri" panose="020F0502020204030204" pitchFamily="34" charset="0"/>
                <a:cs typeface="Calibri" panose="020F0502020204030204" pitchFamily="34" charset="0"/>
              </a:rPr>
              <a:t>The organs in the body are composed of four basic types of tissue, including:</a:t>
            </a:r>
            <a:br>
              <a:rPr lang="en-US" sz="3600" b="0" i="0" dirty="0">
                <a:solidFill>
                  <a:srgbClr val="555555"/>
                </a:solidFill>
                <a:effectLst/>
                <a:latin typeface="__Roboto_44e537"/>
              </a:rPr>
            </a:br>
            <a:endParaRPr lang="ru-RU" sz="3600" dirty="0"/>
          </a:p>
        </p:txBody>
      </p:sp>
      <p:sp>
        <p:nvSpPr>
          <p:cNvPr id="3" name="Объект 2">
            <a:extLst>
              <a:ext uri="{FF2B5EF4-FFF2-40B4-BE49-F238E27FC236}">
                <a16:creationId xmlns:a16="http://schemas.microsoft.com/office/drawing/2014/main" id="{FD4885CC-87B4-E7D8-31E9-7371928CF05E}"/>
              </a:ext>
            </a:extLst>
          </p:cNvPr>
          <p:cNvSpPr>
            <a:spLocks noGrp="1"/>
          </p:cNvSpPr>
          <p:nvPr>
            <p:ph idx="1"/>
          </p:nvPr>
        </p:nvSpPr>
        <p:spPr>
          <a:xfrm>
            <a:off x="838200" y="2141537"/>
            <a:ext cx="10515600" cy="4351338"/>
          </a:xfrm>
        </p:spPr>
        <p:txBody>
          <a:bodyPr/>
          <a:lstStyle/>
          <a:p>
            <a:pPr algn="l">
              <a:buFont typeface="Arial" panose="020B0604020202020204" pitchFamily="34" charset="0"/>
              <a:buChar char="•"/>
            </a:pPr>
            <a:r>
              <a:rPr lang="en-US" b="0" i="0" dirty="0">
                <a:solidFill>
                  <a:srgbClr val="555555"/>
                </a:solidFill>
                <a:effectLst/>
                <a:latin typeface="Calibri" panose="020F0502020204030204" pitchFamily="34" charset="0"/>
                <a:cs typeface="Calibri" panose="020F0502020204030204" pitchFamily="34" charset="0"/>
              </a:rPr>
              <a:t>Epithelial.</a:t>
            </a:r>
          </a:p>
          <a:p>
            <a:pPr algn="l">
              <a:buFont typeface="Arial" panose="020B0604020202020204" pitchFamily="34" charset="0"/>
              <a:buChar char="•"/>
            </a:pPr>
            <a:r>
              <a:rPr lang="en-US" b="0" i="0" dirty="0">
                <a:solidFill>
                  <a:srgbClr val="555555"/>
                </a:solidFill>
                <a:effectLst/>
                <a:latin typeface="Calibri" panose="020F0502020204030204" pitchFamily="34" charset="0"/>
                <a:cs typeface="Calibri" panose="020F0502020204030204" pitchFamily="34" charset="0"/>
              </a:rPr>
              <a:t>Connective.</a:t>
            </a:r>
          </a:p>
          <a:p>
            <a:pPr algn="l">
              <a:buFont typeface="Arial" panose="020B0604020202020204" pitchFamily="34" charset="0"/>
              <a:buChar char="•"/>
            </a:pPr>
            <a:r>
              <a:rPr lang="en-US" b="0" i="0" dirty="0">
                <a:solidFill>
                  <a:srgbClr val="555555"/>
                </a:solidFill>
                <a:effectLst/>
                <a:latin typeface="Calibri" panose="020F0502020204030204" pitchFamily="34" charset="0"/>
                <a:cs typeface="Calibri" panose="020F0502020204030204" pitchFamily="34" charset="0"/>
              </a:rPr>
              <a:t>Muscular.</a:t>
            </a:r>
          </a:p>
          <a:p>
            <a:pPr algn="l">
              <a:buFont typeface="Arial" panose="020B0604020202020204" pitchFamily="34" charset="0"/>
              <a:buChar char="•"/>
            </a:pPr>
            <a:r>
              <a:rPr lang="en-US" b="0" i="0" dirty="0">
                <a:solidFill>
                  <a:srgbClr val="555555"/>
                </a:solidFill>
                <a:effectLst/>
                <a:latin typeface="Calibri" panose="020F0502020204030204" pitchFamily="34" charset="0"/>
                <a:cs typeface="Calibri" panose="020F0502020204030204" pitchFamily="34" charset="0"/>
              </a:rPr>
              <a:t>Nervous.</a:t>
            </a:r>
          </a:p>
          <a:p>
            <a:endParaRPr lang="ru-RU" dirty="0"/>
          </a:p>
        </p:txBody>
      </p:sp>
      <p:pic>
        <p:nvPicPr>
          <p:cNvPr id="4" name="Рисунок 3">
            <a:extLst>
              <a:ext uri="{FF2B5EF4-FFF2-40B4-BE49-F238E27FC236}">
                <a16:creationId xmlns:a16="http://schemas.microsoft.com/office/drawing/2014/main" id="{2BD615F1-DB9E-6B7F-BBBB-ACB28C139910}"/>
              </a:ext>
            </a:extLst>
          </p:cNvPr>
          <p:cNvPicPr>
            <a:picLocks noChangeAspect="1"/>
          </p:cNvPicPr>
          <p:nvPr/>
        </p:nvPicPr>
        <p:blipFill>
          <a:blip r:embed="rId2"/>
          <a:srcRect b="13163"/>
          <a:stretch/>
        </p:blipFill>
        <p:spPr>
          <a:xfrm>
            <a:off x="6096000" y="943643"/>
            <a:ext cx="5275006" cy="3664512"/>
          </a:xfrm>
          <a:prstGeom prst="rect">
            <a:avLst/>
          </a:prstGeom>
        </p:spPr>
      </p:pic>
      <p:pic>
        <p:nvPicPr>
          <p:cNvPr id="5" name="Рисунок 4">
            <a:extLst>
              <a:ext uri="{FF2B5EF4-FFF2-40B4-BE49-F238E27FC236}">
                <a16:creationId xmlns:a16="http://schemas.microsoft.com/office/drawing/2014/main" id="{950F7B84-92BD-7935-E494-17797C929C45}"/>
              </a:ext>
            </a:extLst>
          </p:cNvPr>
          <p:cNvPicPr>
            <a:picLocks noChangeAspect="1"/>
          </p:cNvPicPr>
          <p:nvPr/>
        </p:nvPicPr>
        <p:blipFill>
          <a:blip r:embed="rId3"/>
          <a:srcRect t="23881"/>
          <a:stretch/>
        </p:blipFill>
        <p:spPr>
          <a:xfrm>
            <a:off x="267623" y="4874649"/>
            <a:ext cx="7143750" cy="1906843"/>
          </a:xfrm>
          <a:prstGeom prst="rect">
            <a:avLst/>
          </a:prstGeom>
        </p:spPr>
      </p:pic>
    </p:spTree>
    <p:extLst>
      <p:ext uri="{BB962C8B-B14F-4D97-AF65-F5344CB8AC3E}">
        <p14:creationId xmlns:p14="http://schemas.microsoft.com/office/powerpoint/2010/main" val="28683686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7FC215C-2A9E-4882-ADC7-B60382579D5E}"/>
              </a:ext>
            </a:extLst>
          </p:cNvPr>
          <p:cNvSpPr>
            <a:spLocks noGrp="1"/>
          </p:cNvSpPr>
          <p:nvPr>
            <p:ph type="title"/>
          </p:nvPr>
        </p:nvSpPr>
        <p:spPr>
          <a:xfrm>
            <a:off x="838200" y="959014"/>
            <a:ext cx="10515600" cy="1325563"/>
          </a:xfrm>
        </p:spPr>
        <p:txBody>
          <a:bodyPr/>
          <a:lstStyle/>
          <a:p>
            <a:r>
              <a:rPr lang="en-US" b="1" dirty="0">
                <a:latin typeface="Myriad Pro"/>
              </a:rPr>
              <a:t>FIBERS</a:t>
            </a:r>
            <a:br>
              <a:rPr lang="en-US" dirty="0">
                <a:latin typeface="Myriad Pro"/>
              </a:rPr>
            </a:br>
            <a:endParaRPr lang="ru-KZ" dirty="0"/>
          </a:p>
        </p:txBody>
      </p:sp>
      <p:sp>
        <p:nvSpPr>
          <p:cNvPr id="3" name="Объект 2">
            <a:extLst>
              <a:ext uri="{FF2B5EF4-FFF2-40B4-BE49-F238E27FC236}">
                <a16:creationId xmlns:a16="http://schemas.microsoft.com/office/drawing/2014/main" id="{250BFB62-0EE4-4FC1-A8D5-A590491CE137}"/>
              </a:ext>
            </a:extLst>
          </p:cNvPr>
          <p:cNvSpPr>
            <a:spLocks noGrp="1"/>
          </p:cNvSpPr>
          <p:nvPr>
            <p:ph idx="1"/>
          </p:nvPr>
        </p:nvSpPr>
        <p:spPr/>
        <p:txBody>
          <a:bodyPr/>
          <a:lstStyle/>
          <a:p>
            <a:endParaRPr lang="ru-KZ" sz="1800" b="0" i="0" u="none" strike="noStrike" baseline="0" dirty="0">
              <a:latin typeface="Myriad Pro"/>
            </a:endParaRPr>
          </a:p>
          <a:p>
            <a:pPr algn="just"/>
            <a:r>
              <a:rPr lang="en-US" sz="2400" b="0" i="0" u="none" strike="noStrike" baseline="0" dirty="0">
                <a:latin typeface="Minion Pro"/>
              </a:rPr>
              <a:t>The fibrous components of connective tissue are elongated structures formed from proteins that polymerize after secretion from fibroblasts. </a:t>
            </a:r>
          </a:p>
          <a:p>
            <a:pPr algn="just"/>
            <a:r>
              <a:rPr lang="en-US" sz="2400" b="0" i="0" u="none" strike="noStrike" baseline="0" dirty="0">
                <a:latin typeface="Minion Pro"/>
              </a:rPr>
              <a:t>The three main types of fibers include </a:t>
            </a:r>
            <a:r>
              <a:rPr lang="en-US" sz="2400" b="1" i="0" u="none" strike="noStrike" baseline="0" dirty="0">
                <a:latin typeface="Myriad Pro"/>
              </a:rPr>
              <a:t>collagen</a:t>
            </a:r>
            <a:r>
              <a:rPr lang="en-US" sz="2400" b="0" i="0" u="none" strike="noStrike" baseline="0" dirty="0">
                <a:latin typeface="Minion Pro"/>
              </a:rPr>
              <a:t>, </a:t>
            </a:r>
            <a:r>
              <a:rPr lang="en-US" sz="2400" b="1" i="0" u="none" strike="noStrike" baseline="0" dirty="0">
                <a:latin typeface="Myriad Pro"/>
              </a:rPr>
              <a:t>reticular</a:t>
            </a:r>
            <a:r>
              <a:rPr lang="en-US" sz="2400" b="0" i="0" u="none" strike="noStrike" baseline="0" dirty="0">
                <a:latin typeface="Minion Pro"/>
              </a:rPr>
              <a:t>, and </a:t>
            </a:r>
            <a:r>
              <a:rPr lang="en-US" sz="2400" b="1" i="0" u="none" strike="noStrike" baseline="0" dirty="0">
                <a:latin typeface="Myriad Pro"/>
              </a:rPr>
              <a:t>elastic fibers</a:t>
            </a:r>
            <a:r>
              <a:rPr lang="en-US" sz="2400" b="0" i="0" u="none" strike="noStrike" baseline="0" dirty="0">
                <a:latin typeface="Minion Pro"/>
              </a:rPr>
              <a:t>. </a:t>
            </a:r>
          </a:p>
          <a:p>
            <a:pPr algn="just"/>
            <a:r>
              <a:rPr lang="en-US" sz="2400" b="0" i="0" u="none" strike="noStrike" baseline="0" dirty="0">
                <a:latin typeface="Minion Pro"/>
              </a:rPr>
              <a:t>Collagen and reticular fibers are both formed by proteins of the collagen family, and elastic fibers are composed mainly of the protein </a:t>
            </a:r>
            <a:r>
              <a:rPr lang="en-US" sz="2400" b="1" i="0" u="none" strike="noStrike" baseline="0" dirty="0">
                <a:latin typeface="Myriad Pro"/>
              </a:rPr>
              <a:t>elastin</a:t>
            </a:r>
            <a:r>
              <a:rPr lang="en-US" sz="2400" b="0" i="0" u="none" strike="noStrike" baseline="0" dirty="0">
                <a:latin typeface="Minion Pro"/>
              </a:rPr>
              <a:t>. These fibers are distributed unequally among the different types of connective tissue, with the predominant fiber type conferring most specific tissue properties.</a:t>
            </a:r>
            <a:endParaRPr lang="ru-KZ" sz="3600" dirty="0"/>
          </a:p>
        </p:txBody>
      </p:sp>
    </p:spTree>
    <p:extLst>
      <p:ext uri="{BB962C8B-B14F-4D97-AF65-F5344CB8AC3E}">
        <p14:creationId xmlns:p14="http://schemas.microsoft.com/office/powerpoint/2010/main" val="27542159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13E81B9-AD68-4A07-BC22-4A7B1C24FDB1}"/>
              </a:ext>
            </a:extLst>
          </p:cNvPr>
          <p:cNvSpPr>
            <a:spLocks noGrp="1"/>
          </p:cNvSpPr>
          <p:nvPr>
            <p:ph type="title"/>
          </p:nvPr>
        </p:nvSpPr>
        <p:spPr>
          <a:xfrm>
            <a:off x="838200" y="500062"/>
            <a:ext cx="10515600" cy="1325563"/>
          </a:xfrm>
        </p:spPr>
        <p:txBody>
          <a:bodyPr/>
          <a:lstStyle/>
          <a:p>
            <a:r>
              <a:rPr lang="en-US" b="1" dirty="0">
                <a:latin typeface="Myriad Pro"/>
              </a:rPr>
              <a:t>C</a:t>
            </a:r>
            <a:r>
              <a:rPr lang="en-US" sz="4400" b="1" i="0" u="none" strike="noStrike" baseline="0" dirty="0">
                <a:latin typeface="Myriad Pro"/>
              </a:rPr>
              <a:t>ollagen</a:t>
            </a:r>
            <a:endParaRPr lang="ru-KZ" dirty="0"/>
          </a:p>
        </p:txBody>
      </p:sp>
      <p:sp>
        <p:nvSpPr>
          <p:cNvPr id="3" name="Объект 2">
            <a:extLst>
              <a:ext uri="{FF2B5EF4-FFF2-40B4-BE49-F238E27FC236}">
                <a16:creationId xmlns:a16="http://schemas.microsoft.com/office/drawing/2014/main" id="{2C8EA962-54D4-4089-A073-6F7A2FCD3420}"/>
              </a:ext>
            </a:extLst>
          </p:cNvPr>
          <p:cNvSpPr>
            <a:spLocks noGrp="1"/>
          </p:cNvSpPr>
          <p:nvPr>
            <p:ph idx="1"/>
          </p:nvPr>
        </p:nvSpPr>
        <p:spPr/>
        <p:txBody>
          <a:bodyPr/>
          <a:lstStyle/>
          <a:p>
            <a:pPr algn="l"/>
            <a:endParaRPr lang="ru-KZ" sz="1800" b="0" i="0" u="none" strike="noStrike" baseline="0" dirty="0">
              <a:solidFill>
                <a:srgbClr val="000000"/>
              </a:solidFill>
              <a:latin typeface="Minion Pro"/>
            </a:endParaRPr>
          </a:p>
          <a:p>
            <a:pPr algn="just"/>
            <a:r>
              <a:rPr lang="en-US" sz="2400" b="0" i="0" u="none" strike="noStrike" baseline="0" dirty="0">
                <a:latin typeface="Minion Pro"/>
              </a:rPr>
              <a:t>Collagen is a key element of all connective tissues, as well as epithelial basement membranes and the external laminae of muscle and nerve cells.</a:t>
            </a:r>
          </a:p>
          <a:p>
            <a:pPr algn="just"/>
            <a:r>
              <a:rPr lang="en-US" sz="2400" b="0" i="0" u="none" strike="noStrike" baseline="0" dirty="0">
                <a:latin typeface="Minion Pro"/>
              </a:rPr>
              <a:t>Collagen is the most abundant protein in the human body, representing 30% of its dry weight. A major product of fibroblasts, collagens are also secreted by several other cell types and are distinguishable by their molecular compositions, morphologic characteristics, distribution, functions, and pathologies. A family of 28 collagens exists in vertebrates, numbered in the order they were identified</a:t>
            </a:r>
            <a:endParaRPr lang="ru-KZ" sz="3600" dirty="0"/>
          </a:p>
        </p:txBody>
      </p:sp>
    </p:spTree>
    <p:extLst>
      <p:ext uri="{BB962C8B-B14F-4D97-AF65-F5344CB8AC3E}">
        <p14:creationId xmlns:p14="http://schemas.microsoft.com/office/powerpoint/2010/main" val="13077340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91F6869B-51E7-4761-AB60-3C4D02B14CA7}"/>
              </a:ext>
            </a:extLst>
          </p:cNvPr>
          <p:cNvSpPr>
            <a:spLocks noGrp="1"/>
          </p:cNvSpPr>
          <p:nvPr>
            <p:ph idx="1"/>
          </p:nvPr>
        </p:nvSpPr>
        <p:spPr>
          <a:xfrm>
            <a:off x="838200" y="1714678"/>
            <a:ext cx="10515600" cy="4351338"/>
          </a:xfrm>
        </p:spPr>
        <p:txBody>
          <a:bodyPr>
            <a:normAutofit fontScale="92500" lnSpcReduction="10000"/>
          </a:bodyPr>
          <a:lstStyle/>
          <a:p>
            <a:pPr algn="l"/>
            <a:endParaRPr lang="ru-KZ" sz="1800" b="0" i="0" u="none" strike="noStrike" baseline="0" dirty="0">
              <a:solidFill>
                <a:srgbClr val="000000"/>
              </a:solidFill>
              <a:latin typeface="Myriad Pro"/>
            </a:endParaRPr>
          </a:p>
          <a:p>
            <a:endParaRPr lang="ru-KZ" sz="1800" b="0" i="0" u="none" strike="noStrike" baseline="0" dirty="0">
              <a:latin typeface="Myriad Pro"/>
            </a:endParaRPr>
          </a:p>
          <a:p>
            <a:r>
              <a:rPr lang="en-US" sz="2400" b="1" i="0" u="none" strike="noStrike" baseline="0" dirty="0">
                <a:latin typeface="Myriad Pro"/>
              </a:rPr>
              <a:t>Fibrillar collagens</a:t>
            </a:r>
            <a:r>
              <a:rPr lang="en-US" sz="2400" b="0" i="0" u="none" strike="noStrike" baseline="0" dirty="0">
                <a:latin typeface="Minion Pro"/>
              </a:rPr>
              <a:t>, notably </a:t>
            </a:r>
            <a:r>
              <a:rPr lang="en-US" sz="2400" b="1" i="0" u="none" strike="noStrike" baseline="0" dirty="0">
                <a:latin typeface="Myriad Pro"/>
              </a:rPr>
              <a:t>collagen types I, II</a:t>
            </a:r>
            <a:r>
              <a:rPr lang="en-US" sz="2400" b="0" i="0" u="none" strike="noStrike" baseline="0" dirty="0">
                <a:latin typeface="Minion Pro"/>
              </a:rPr>
              <a:t>, and </a:t>
            </a:r>
            <a:r>
              <a:rPr lang="en-US" sz="2400" b="1" i="0" u="none" strike="noStrike" baseline="0" dirty="0">
                <a:latin typeface="Myriad Pro"/>
              </a:rPr>
              <a:t>III</a:t>
            </a:r>
            <a:r>
              <a:rPr lang="en-US" sz="2400" b="0" i="0" u="none" strike="noStrike" baseline="0" dirty="0">
                <a:latin typeface="Minion Pro"/>
              </a:rPr>
              <a:t>, have polypeptide subunits that aggregate to form large fibrils clearly visible in the electron or light microscope. Collagen type I, the most abundant and widely distributed collagen, forms large, eosinophilic bundles usually called </a:t>
            </a:r>
            <a:r>
              <a:rPr lang="en-US" sz="2400" b="1" i="0" u="none" strike="noStrike" baseline="0" dirty="0">
                <a:latin typeface="Myriad Pro"/>
              </a:rPr>
              <a:t>collagen fibers</a:t>
            </a:r>
            <a:r>
              <a:rPr lang="en-US" sz="2400" b="0" i="0" u="none" strike="noStrike" baseline="0" dirty="0">
                <a:latin typeface="Minion Pro"/>
              </a:rPr>
              <a:t>. These often densely fill the connective tissue, forming structures such as tendons, organ capsules, and dermis. </a:t>
            </a:r>
          </a:p>
          <a:p>
            <a:r>
              <a:rPr lang="en-US" sz="2400" b="1" i="0" u="none" strike="noStrike" baseline="0" dirty="0">
                <a:latin typeface="Myriad Pro"/>
              </a:rPr>
              <a:t>Network or sheet</a:t>
            </a:r>
            <a:r>
              <a:rPr lang="en-US" sz="2400" b="0" i="0" u="none" strike="noStrike" baseline="0" dirty="0">
                <a:latin typeface="Myriad Pro"/>
              </a:rPr>
              <a:t>-</a:t>
            </a:r>
            <a:r>
              <a:rPr lang="en-US" sz="2400" b="1" i="0" u="none" strike="noStrike" baseline="0" dirty="0">
                <a:latin typeface="Myriad Pro"/>
              </a:rPr>
              <a:t>forming collagens </a:t>
            </a:r>
            <a:r>
              <a:rPr lang="en-US" sz="2400" b="0" i="0" u="none" strike="noStrike" baseline="0" dirty="0">
                <a:latin typeface="Minion Pro"/>
              </a:rPr>
              <a:t>such as </a:t>
            </a:r>
            <a:r>
              <a:rPr lang="en-US" sz="2400" b="1" i="0" u="none" strike="noStrike" baseline="0" dirty="0">
                <a:latin typeface="Myriad Pro"/>
              </a:rPr>
              <a:t>type IV collagen </a:t>
            </a:r>
            <a:r>
              <a:rPr lang="en-US" sz="2400" b="0" i="0" u="none" strike="noStrike" baseline="0" dirty="0">
                <a:latin typeface="Minion Pro"/>
              </a:rPr>
              <a:t>have subunits produced by epithelial cells and are major structural proteins of external laminae and all epithelial basal laminae. </a:t>
            </a:r>
          </a:p>
          <a:p>
            <a:r>
              <a:rPr lang="en-US" sz="2400" b="1" i="0" u="none" strike="noStrike" baseline="0" dirty="0">
                <a:latin typeface="Myriad Pro"/>
              </a:rPr>
              <a:t>Linking/anchoring collagens </a:t>
            </a:r>
            <a:r>
              <a:rPr lang="en-US" sz="2400" b="0" i="0" u="none" strike="noStrike" baseline="0" dirty="0">
                <a:latin typeface="Minion Pro"/>
              </a:rPr>
              <a:t>are short collagens that link fibrillar collagens to one another (forming larger fibers) and to other components of the ECM. </a:t>
            </a:r>
            <a:r>
              <a:rPr lang="en-US" sz="2400" b="1" i="0" u="none" strike="noStrike" baseline="0" dirty="0">
                <a:latin typeface="Myriad Pro"/>
              </a:rPr>
              <a:t>Type VII collagen </a:t>
            </a:r>
            <a:r>
              <a:rPr lang="en-US" sz="2400" b="0" i="0" u="none" strike="noStrike" baseline="0" dirty="0">
                <a:latin typeface="Minion Pro"/>
              </a:rPr>
              <a:t>binds type IV collagen and anchors the basal lamina to the underlying reticular lamina in basement membranes. </a:t>
            </a:r>
          </a:p>
          <a:p>
            <a:pPr marL="0" indent="0">
              <a:buNone/>
            </a:pPr>
            <a:endParaRPr lang="ru-KZ" dirty="0"/>
          </a:p>
        </p:txBody>
      </p:sp>
      <p:sp>
        <p:nvSpPr>
          <p:cNvPr id="5" name="TextBox 4">
            <a:extLst>
              <a:ext uri="{FF2B5EF4-FFF2-40B4-BE49-F238E27FC236}">
                <a16:creationId xmlns:a16="http://schemas.microsoft.com/office/drawing/2014/main" id="{D6D926B7-B0A1-4C37-8BF5-3176118FAD4C}"/>
              </a:ext>
            </a:extLst>
          </p:cNvPr>
          <p:cNvSpPr txBox="1"/>
          <p:nvPr/>
        </p:nvSpPr>
        <p:spPr>
          <a:xfrm>
            <a:off x="1039306" y="329683"/>
            <a:ext cx="9744958" cy="1384995"/>
          </a:xfrm>
          <a:prstGeom prst="rect">
            <a:avLst/>
          </a:prstGeom>
          <a:noFill/>
        </p:spPr>
        <p:txBody>
          <a:bodyPr wrap="square">
            <a:spAutoFit/>
          </a:bodyPr>
          <a:lstStyle/>
          <a:p>
            <a:pPr algn="l"/>
            <a:endParaRPr lang="ru-KZ" sz="2800" b="0" i="0" u="none" strike="noStrike" baseline="0" dirty="0">
              <a:solidFill>
                <a:srgbClr val="000000"/>
              </a:solidFill>
              <a:latin typeface="Minion Pro"/>
            </a:endParaRPr>
          </a:p>
          <a:p>
            <a:pPr algn="l"/>
            <a:r>
              <a:rPr lang="en-US" sz="2800" b="1" i="0" u="none" strike="noStrike" baseline="0" dirty="0">
                <a:latin typeface="Minion Pro"/>
              </a:rPr>
              <a:t>They can be categorized according to the structures formed by their interacting α-chains subunits: </a:t>
            </a:r>
            <a:endParaRPr lang="ru-KZ" sz="2800" b="1" dirty="0"/>
          </a:p>
        </p:txBody>
      </p:sp>
    </p:spTree>
    <p:extLst>
      <p:ext uri="{BB962C8B-B14F-4D97-AF65-F5344CB8AC3E}">
        <p14:creationId xmlns:p14="http://schemas.microsoft.com/office/powerpoint/2010/main" val="11741881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6FF9A7A-D2D6-4061-98EF-485E063D199C}"/>
              </a:ext>
            </a:extLst>
          </p:cNvPr>
          <p:cNvSpPr>
            <a:spLocks noGrp="1"/>
          </p:cNvSpPr>
          <p:nvPr>
            <p:ph type="title"/>
          </p:nvPr>
        </p:nvSpPr>
        <p:spPr/>
        <p:txBody>
          <a:bodyPr/>
          <a:lstStyle/>
          <a:p>
            <a:endParaRPr lang="ru-KZ"/>
          </a:p>
        </p:txBody>
      </p:sp>
      <p:sp>
        <p:nvSpPr>
          <p:cNvPr id="3" name="Объект 2">
            <a:extLst>
              <a:ext uri="{FF2B5EF4-FFF2-40B4-BE49-F238E27FC236}">
                <a16:creationId xmlns:a16="http://schemas.microsoft.com/office/drawing/2014/main" id="{0401DA09-FCBB-49F8-875F-7A52737ADB4B}"/>
              </a:ext>
            </a:extLst>
          </p:cNvPr>
          <p:cNvSpPr>
            <a:spLocks noGrp="1"/>
          </p:cNvSpPr>
          <p:nvPr>
            <p:ph idx="1"/>
          </p:nvPr>
        </p:nvSpPr>
        <p:spPr/>
        <p:txBody>
          <a:bodyPr/>
          <a:lstStyle/>
          <a:p>
            <a:endParaRPr lang="ru-KZ"/>
          </a:p>
        </p:txBody>
      </p:sp>
      <p:pic>
        <p:nvPicPr>
          <p:cNvPr id="5" name="Рисунок 4">
            <a:extLst>
              <a:ext uri="{FF2B5EF4-FFF2-40B4-BE49-F238E27FC236}">
                <a16:creationId xmlns:a16="http://schemas.microsoft.com/office/drawing/2014/main" id="{A22A0538-528D-4E18-9535-AB9D6AA24A5C}"/>
              </a:ext>
            </a:extLst>
          </p:cNvPr>
          <p:cNvPicPr>
            <a:picLocks noChangeAspect="1"/>
          </p:cNvPicPr>
          <p:nvPr/>
        </p:nvPicPr>
        <p:blipFill rotWithShape="1">
          <a:blip r:embed="rId2"/>
          <a:srcRect l="26211" t="19381" r="23995" b="21375"/>
          <a:stretch/>
        </p:blipFill>
        <p:spPr>
          <a:xfrm>
            <a:off x="1725104" y="509046"/>
            <a:ext cx="8310459" cy="5561815"/>
          </a:xfrm>
          <a:prstGeom prst="rect">
            <a:avLst/>
          </a:prstGeom>
        </p:spPr>
      </p:pic>
    </p:spTree>
    <p:extLst>
      <p:ext uri="{BB962C8B-B14F-4D97-AF65-F5344CB8AC3E}">
        <p14:creationId xmlns:p14="http://schemas.microsoft.com/office/powerpoint/2010/main" val="18634767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01CD933-E784-49EE-BD2A-260AF3860A08}"/>
              </a:ext>
            </a:extLst>
          </p:cNvPr>
          <p:cNvSpPr>
            <a:spLocks noGrp="1"/>
          </p:cNvSpPr>
          <p:nvPr>
            <p:ph type="title"/>
          </p:nvPr>
        </p:nvSpPr>
        <p:spPr/>
        <p:txBody>
          <a:bodyPr/>
          <a:lstStyle/>
          <a:p>
            <a:endParaRPr lang="ru-KZ"/>
          </a:p>
        </p:txBody>
      </p:sp>
      <p:sp>
        <p:nvSpPr>
          <p:cNvPr id="3" name="Объект 2">
            <a:extLst>
              <a:ext uri="{FF2B5EF4-FFF2-40B4-BE49-F238E27FC236}">
                <a16:creationId xmlns:a16="http://schemas.microsoft.com/office/drawing/2014/main" id="{33CCC372-105D-4B9D-88E2-78985A6CB45F}"/>
              </a:ext>
            </a:extLst>
          </p:cNvPr>
          <p:cNvSpPr>
            <a:spLocks noGrp="1"/>
          </p:cNvSpPr>
          <p:nvPr>
            <p:ph idx="1"/>
          </p:nvPr>
        </p:nvSpPr>
        <p:spPr/>
        <p:txBody>
          <a:bodyPr/>
          <a:lstStyle/>
          <a:p>
            <a:endParaRPr lang="ru-KZ"/>
          </a:p>
        </p:txBody>
      </p:sp>
      <p:pic>
        <p:nvPicPr>
          <p:cNvPr id="5" name="Рисунок 4">
            <a:extLst>
              <a:ext uri="{FF2B5EF4-FFF2-40B4-BE49-F238E27FC236}">
                <a16:creationId xmlns:a16="http://schemas.microsoft.com/office/drawing/2014/main" id="{447EE8C6-4201-4742-BFF1-46DC8941E10B}"/>
              </a:ext>
            </a:extLst>
          </p:cNvPr>
          <p:cNvPicPr>
            <a:picLocks noChangeAspect="1"/>
          </p:cNvPicPr>
          <p:nvPr/>
        </p:nvPicPr>
        <p:blipFill rotWithShape="1">
          <a:blip r:embed="rId2"/>
          <a:srcRect l="25748" t="13883" r="30026" b="14227"/>
          <a:stretch/>
        </p:blipFill>
        <p:spPr>
          <a:xfrm>
            <a:off x="2036189" y="318626"/>
            <a:ext cx="6938127" cy="6343779"/>
          </a:xfrm>
          <a:prstGeom prst="rect">
            <a:avLst/>
          </a:prstGeom>
        </p:spPr>
      </p:pic>
    </p:spTree>
    <p:extLst>
      <p:ext uri="{BB962C8B-B14F-4D97-AF65-F5344CB8AC3E}">
        <p14:creationId xmlns:p14="http://schemas.microsoft.com/office/powerpoint/2010/main" val="33422175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8C7E63E-A2CB-4E8A-A490-240F810FBCA7}"/>
              </a:ext>
            </a:extLst>
          </p:cNvPr>
          <p:cNvSpPr>
            <a:spLocks noGrp="1"/>
          </p:cNvSpPr>
          <p:nvPr>
            <p:ph type="title"/>
          </p:nvPr>
        </p:nvSpPr>
        <p:spPr>
          <a:xfrm>
            <a:off x="4937290" y="331928"/>
            <a:ext cx="10515600" cy="1325563"/>
          </a:xfrm>
        </p:spPr>
        <p:txBody>
          <a:bodyPr/>
          <a:lstStyle/>
          <a:p>
            <a:r>
              <a:rPr lang="en-US" sz="2800" b="1" dirty="0">
                <a:latin typeface="Myriad Pro Black"/>
              </a:rPr>
              <a:t>Reticular Fibers </a:t>
            </a:r>
            <a:br>
              <a:rPr lang="en-US" sz="2800" dirty="0">
                <a:latin typeface="Myriad Pro Black"/>
              </a:rPr>
            </a:br>
            <a:endParaRPr lang="ru-KZ" dirty="0"/>
          </a:p>
        </p:txBody>
      </p:sp>
      <p:sp>
        <p:nvSpPr>
          <p:cNvPr id="3" name="Объект 2">
            <a:extLst>
              <a:ext uri="{FF2B5EF4-FFF2-40B4-BE49-F238E27FC236}">
                <a16:creationId xmlns:a16="http://schemas.microsoft.com/office/drawing/2014/main" id="{9983F72A-FC42-4BEE-BD59-D7A6A6D83BDC}"/>
              </a:ext>
            </a:extLst>
          </p:cNvPr>
          <p:cNvSpPr>
            <a:spLocks noGrp="1"/>
          </p:cNvSpPr>
          <p:nvPr>
            <p:ph idx="1"/>
          </p:nvPr>
        </p:nvSpPr>
        <p:spPr>
          <a:xfrm>
            <a:off x="498836" y="187631"/>
            <a:ext cx="4016604" cy="5461002"/>
          </a:xfrm>
        </p:spPr>
        <p:txBody>
          <a:bodyPr>
            <a:noAutofit/>
          </a:bodyPr>
          <a:lstStyle/>
          <a:p>
            <a:pPr algn="l"/>
            <a:endParaRPr lang="ru-KZ" sz="1800" b="0" i="0" u="none" strike="noStrike" baseline="0" dirty="0">
              <a:solidFill>
                <a:srgbClr val="000000"/>
              </a:solidFill>
              <a:latin typeface="Minion Pro"/>
            </a:endParaRPr>
          </a:p>
          <a:p>
            <a:pPr algn="l"/>
            <a:r>
              <a:rPr lang="en-US" sz="1800" b="0" i="0" u="none" strike="noStrike" baseline="0" dirty="0">
                <a:latin typeface="Minion Pro"/>
              </a:rPr>
              <a:t>Found in delicate connective tissue of many organs, notably in the immune system, </a:t>
            </a:r>
            <a:r>
              <a:rPr lang="en-US" sz="1800" b="1" i="0" u="none" strike="noStrike" baseline="0" dirty="0">
                <a:latin typeface="Minion Pro"/>
              </a:rPr>
              <a:t>reticular fibers </a:t>
            </a:r>
            <a:r>
              <a:rPr lang="en-US" sz="1800" b="0" i="0" u="none" strike="noStrike" baseline="0" dirty="0">
                <a:latin typeface="Minion Pro"/>
              </a:rPr>
              <a:t>consist mainly of collagen type III, which forms an extensive network (reticulum) of </a:t>
            </a:r>
            <a:r>
              <a:rPr lang="en-GB" sz="1800" dirty="0">
                <a:solidFill>
                  <a:srgbClr val="000000"/>
                </a:solidFill>
                <a:latin typeface="Minion Pro"/>
              </a:rPr>
              <a:t> </a:t>
            </a:r>
            <a:r>
              <a:rPr lang="en-US" sz="1800" b="0" i="0" u="none" strike="noStrike" baseline="0" dirty="0">
                <a:latin typeface="Minion Pro"/>
              </a:rPr>
              <a:t>thin (diameter 0.5-2 </a:t>
            </a:r>
            <a:r>
              <a:rPr lang="en-US" sz="1800" b="0" i="0" u="none" strike="noStrike" baseline="0" dirty="0" err="1">
                <a:latin typeface="Minion Pro"/>
              </a:rPr>
              <a:t>μm</a:t>
            </a:r>
            <a:r>
              <a:rPr lang="en-US" sz="1800" b="0" i="0" u="none" strike="noStrike" baseline="0" dirty="0">
                <a:latin typeface="Minion Pro"/>
              </a:rPr>
              <a:t>) fibers for the support of many different cells. Reticular fibers are seldom visible in hematoxylin and eosin (H&amp;E) preparations but are characteristically stained black after impregnation with silver salts and are thus termed </a:t>
            </a:r>
            <a:r>
              <a:rPr lang="en-US" sz="1800" b="1" i="0" u="none" strike="noStrike" baseline="0" dirty="0">
                <a:latin typeface="Minion Pro"/>
              </a:rPr>
              <a:t>argyrophilic</a:t>
            </a:r>
          </a:p>
          <a:p>
            <a:pPr algn="l"/>
            <a:endParaRPr lang="en-US" sz="1800" b="1" dirty="0">
              <a:latin typeface="Minion Pro"/>
            </a:endParaRPr>
          </a:p>
          <a:p>
            <a:pPr algn="l"/>
            <a:r>
              <a:rPr lang="en-US" sz="1800" dirty="0">
                <a:latin typeface="Minion Pro"/>
              </a:rPr>
              <a:t>Reticular fibers produced by fibroblasts occur in the reticular lamina of basement membranes and typically also surround adipocytes, smooth muscle and nerve fibers, and small blood vessels. Delicate reticular networks serve as the supportive stroma for the parenchymal secretory cells and rich microvasculature of the liver and endocrine glands.</a:t>
            </a:r>
            <a:endParaRPr lang="ru-KZ" sz="1800" dirty="0">
              <a:latin typeface="Minion Pro"/>
            </a:endParaRPr>
          </a:p>
        </p:txBody>
      </p:sp>
      <p:pic>
        <p:nvPicPr>
          <p:cNvPr id="5" name="Рисунок 4">
            <a:extLst>
              <a:ext uri="{FF2B5EF4-FFF2-40B4-BE49-F238E27FC236}">
                <a16:creationId xmlns:a16="http://schemas.microsoft.com/office/drawing/2014/main" id="{665E938A-994A-4838-B709-D3F0BECA36D5}"/>
              </a:ext>
            </a:extLst>
          </p:cNvPr>
          <p:cNvPicPr>
            <a:picLocks noChangeAspect="1"/>
          </p:cNvPicPr>
          <p:nvPr/>
        </p:nvPicPr>
        <p:blipFill rotWithShape="1">
          <a:blip r:embed="rId2"/>
          <a:srcRect l="27758" t="14983" r="28015" b="29072"/>
          <a:stretch/>
        </p:blipFill>
        <p:spPr>
          <a:xfrm>
            <a:off x="4937290" y="1282045"/>
            <a:ext cx="6438508" cy="4581245"/>
          </a:xfrm>
          <a:prstGeom prst="rect">
            <a:avLst/>
          </a:prstGeom>
        </p:spPr>
      </p:pic>
    </p:spTree>
    <p:extLst>
      <p:ext uri="{BB962C8B-B14F-4D97-AF65-F5344CB8AC3E}">
        <p14:creationId xmlns:p14="http://schemas.microsoft.com/office/powerpoint/2010/main" val="6547001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A793B20-1836-47E8-92D3-FB558393286F}"/>
              </a:ext>
            </a:extLst>
          </p:cNvPr>
          <p:cNvSpPr>
            <a:spLocks noGrp="1"/>
          </p:cNvSpPr>
          <p:nvPr>
            <p:ph type="title"/>
          </p:nvPr>
        </p:nvSpPr>
        <p:spPr/>
        <p:txBody>
          <a:bodyPr/>
          <a:lstStyle/>
          <a:p>
            <a:r>
              <a:rPr lang="en-US" sz="3600" b="1" dirty="0">
                <a:latin typeface="Minion Pro"/>
              </a:rPr>
              <a:t>Elastic Fibers</a:t>
            </a:r>
            <a:br>
              <a:rPr lang="en-US" sz="3200" b="1" dirty="0">
                <a:latin typeface="Minion Pro"/>
              </a:rPr>
            </a:br>
            <a:endParaRPr lang="ru-KZ" b="1" dirty="0">
              <a:latin typeface="Minion Pro"/>
            </a:endParaRPr>
          </a:p>
        </p:txBody>
      </p:sp>
      <p:sp>
        <p:nvSpPr>
          <p:cNvPr id="3" name="Объект 2">
            <a:extLst>
              <a:ext uri="{FF2B5EF4-FFF2-40B4-BE49-F238E27FC236}">
                <a16:creationId xmlns:a16="http://schemas.microsoft.com/office/drawing/2014/main" id="{DDB74FFE-DA21-4622-96AB-C0953AA54B11}"/>
              </a:ext>
            </a:extLst>
          </p:cNvPr>
          <p:cNvSpPr>
            <a:spLocks noGrp="1"/>
          </p:cNvSpPr>
          <p:nvPr>
            <p:ph idx="1"/>
          </p:nvPr>
        </p:nvSpPr>
        <p:spPr>
          <a:xfrm>
            <a:off x="640237" y="1467406"/>
            <a:ext cx="10515600" cy="4351338"/>
          </a:xfrm>
        </p:spPr>
        <p:txBody>
          <a:bodyPr>
            <a:normAutofit/>
          </a:bodyPr>
          <a:lstStyle/>
          <a:p>
            <a:r>
              <a:rPr lang="en-US" sz="2400" dirty="0"/>
              <a:t>Elastic fibers are also thinner than the type I collagen fibers and form sparse networks interspersed with collagen bundles in many organs, particularly those subject to regular stretching or bending. As the name implies, elastic fibers have rubberlike properties that allow tissue containing these fibers, such as the stroma of the lungs, to be stretched or distended and return to their original shape. In the wall of large blood vessels, especially arteries, elastin also occurs as fenestrated sheets called elastic lamellae. Elastic fibers and lamellae are not strongly acidophilic and stain poorly with H&amp;E</a:t>
            </a:r>
            <a:r>
              <a:rPr lang="ru-RU" sz="2400" dirty="0"/>
              <a:t>.</a:t>
            </a:r>
          </a:p>
          <a:p>
            <a:r>
              <a:rPr lang="en-US" sz="2400" dirty="0"/>
              <a:t>Elastic fibers (and lamellae) are a composite of fibrillin (350 </a:t>
            </a:r>
            <a:r>
              <a:rPr lang="en-US" sz="2400" dirty="0" err="1"/>
              <a:t>kDa</a:t>
            </a:r>
            <a:r>
              <a:rPr lang="en-US" sz="2400" dirty="0"/>
              <a:t>), which forms a network of microfibrils, embedded in a larger mass of cross-linked elastin (60 </a:t>
            </a:r>
            <a:r>
              <a:rPr lang="en-US" sz="2400" dirty="0" err="1"/>
              <a:t>kDa</a:t>
            </a:r>
            <a:r>
              <a:rPr lang="en-US" sz="2400" dirty="0"/>
              <a:t>).</a:t>
            </a:r>
            <a:endParaRPr lang="ru-KZ" sz="2400" dirty="0"/>
          </a:p>
        </p:txBody>
      </p:sp>
    </p:spTree>
    <p:extLst>
      <p:ext uri="{BB962C8B-B14F-4D97-AF65-F5344CB8AC3E}">
        <p14:creationId xmlns:p14="http://schemas.microsoft.com/office/powerpoint/2010/main" val="391622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C2AEBAD-C5C7-4DC4-AC11-BD09144FD8A6}"/>
              </a:ext>
            </a:extLst>
          </p:cNvPr>
          <p:cNvSpPr>
            <a:spLocks noGrp="1"/>
          </p:cNvSpPr>
          <p:nvPr>
            <p:ph type="title"/>
          </p:nvPr>
        </p:nvSpPr>
        <p:spPr/>
        <p:txBody>
          <a:bodyPr/>
          <a:lstStyle/>
          <a:p>
            <a:endParaRPr lang="ru-KZ"/>
          </a:p>
        </p:txBody>
      </p:sp>
      <p:sp>
        <p:nvSpPr>
          <p:cNvPr id="3" name="Объект 2">
            <a:extLst>
              <a:ext uri="{FF2B5EF4-FFF2-40B4-BE49-F238E27FC236}">
                <a16:creationId xmlns:a16="http://schemas.microsoft.com/office/drawing/2014/main" id="{AC65D217-CA2C-41A0-883D-E7AC6A549C5F}"/>
              </a:ext>
            </a:extLst>
          </p:cNvPr>
          <p:cNvSpPr>
            <a:spLocks noGrp="1"/>
          </p:cNvSpPr>
          <p:nvPr>
            <p:ph idx="1"/>
          </p:nvPr>
        </p:nvSpPr>
        <p:spPr/>
        <p:txBody>
          <a:bodyPr/>
          <a:lstStyle/>
          <a:p>
            <a:endParaRPr lang="ru-KZ"/>
          </a:p>
        </p:txBody>
      </p:sp>
      <p:pic>
        <p:nvPicPr>
          <p:cNvPr id="5" name="Рисунок 4">
            <a:extLst>
              <a:ext uri="{FF2B5EF4-FFF2-40B4-BE49-F238E27FC236}">
                <a16:creationId xmlns:a16="http://schemas.microsoft.com/office/drawing/2014/main" id="{9BCD2616-4CE2-4754-BD5B-2943F2F4D547}"/>
              </a:ext>
            </a:extLst>
          </p:cNvPr>
          <p:cNvPicPr>
            <a:picLocks noChangeAspect="1"/>
          </p:cNvPicPr>
          <p:nvPr/>
        </p:nvPicPr>
        <p:blipFill rotWithShape="1">
          <a:blip r:embed="rId2"/>
          <a:srcRect l="25592" t="19657" r="30567" b="36220"/>
          <a:stretch/>
        </p:blipFill>
        <p:spPr>
          <a:xfrm>
            <a:off x="838200" y="408412"/>
            <a:ext cx="10189307" cy="5768551"/>
          </a:xfrm>
          <a:prstGeom prst="rect">
            <a:avLst/>
          </a:prstGeom>
        </p:spPr>
      </p:pic>
    </p:spTree>
    <p:extLst>
      <p:ext uri="{BB962C8B-B14F-4D97-AF65-F5344CB8AC3E}">
        <p14:creationId xmlns:p14="http://schemas.microsoft.com/office/powerpoint/2010/main" val="26982750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061CBB7-680D-4202-B88D-ABAE79694FD6}"/>
              </a:ext>
            </a:extLst>
          </p:cNvPr>
          <p:cNvSpPr>
            <a:spLocks noGrp="1"/>
          </p:cNvSpPr>
          <p:nvPr>
            <p:ph type="title"/>
          </p:nvPr>
        </p:nvSpPr>
        <p:spPr>
          <a:xfrm>
            <a:off x="517689" y="404754"/>
            <a:ext cx="10515600" cy="1325563"/>
          </a:xfrm>
        </p:spPr>
        <p:txBody>
          <a:bodyPr>
            <a:normAutofit/>
          </a:bodyPr>
          <a:lstStyle/>
          <a:p>
            <a:r>
              <a:rPr lang="en-US" sz="3200" b="0" i="0" u="none" strike="noStrike" baseline="0" dirty="0">
                <a:latin typeface="Minion Pro"/>
              </a:rPr>
              <a:t>The </a:t>
            </a:r>
            <a:r>
              <a:rPr lang="en-US" sz="3200" b="1" i="0" u="none" strike="noStrike" baseline="0" dirty="0">
                <a:latin typeface="Myriad Pro"/>
              </a:rPr>
              <a:t>ground substance</a:t>
            </a:r>
            <a:endParaRPr lang="ru-KZ" sz="3200" dirty="0"/>
          </a:p>
        </p:txBody>
      </p:sp>
      <p:sp>
        <p:nvSpPr>
          <p:cNvPr id="3" name="Объект 2">
            <a:extLst>
              <a:ext uri="{FF2B5EF4-FFF2-40B4-BE49-F238E27FC236}">
                <a16:creationId xmlns:a16="http://schemas.microsoft.com/office/drawing/2014/main" id="{F9B8E163-28F9-4817-AE29-AB11B3A9AD76}"/>
              </a:ext>
            </a:extLst>
          </p:cNvPr>
          <p:cNvSpPr>
            <a:spLocks noGrp="1"/>
          </p:cNvSpPr>
          <p:nvPr>
            <p:ph idx="1"/>
          </p:nvPr>
        </p:nvSpPr>
        <p:spPr>
          <a:xfrm>
            <a:off x="451700" y="1439126"/>
            <a:ext cx="10803903" cy="4351338"/>
          </a:xfrm>
        </p:spPr>
        <p:txBody>
          <a:bodyPr>
            <a:normAutofit/>
          </a:bodyPr>
          <a:lstStyle/>
          <a:p>
            <a:pPr algn="l"/>
            <a:endParaRPr lang="ru-KZ" sz="1800" b="0" i="0" u="none" strike="noStrike" baseline="0" dirty="0">
              <a:solidFill>
                <a:srgbClr val="000000"/>
              </a:solidFill>
              <a:latin typeface="Minion Pro"/>
            </a:endParaRPr>
          </a:p>
          <a:p>
            <a:pPr algn="just"/>
            <a:r>
              <a:rPr lang="en-US" sz="2400" b="0" i="0" u="none" strike="noStrike" baseline="0" dirty="0"/>
              <a:t>The </a:t>
            </a:r>
            <a:r>
              <a:rPr lang="en-US" sz="2400" b="1" i="0" u="none" strike="noStrike" baseline="0" dirty="0"/>
              <a:t>ground substance </a:t>
            </a:r>
            <a:r>
              <a:rPr lang="en-US" sz="2400" b="0" i="0" u="none" strike="noStrike" baseline="0" dirty="0"/>
              <a:t>of the ECM is a highly hydrated (with much bound water), transparent, complex mixture of three major kinds of macromolecules: </a:t>
            </a:r>
            <a:r>
              <a:rPr lang="en-US" sz="2400" b="1" i="0" u="none" strike="noStrike" baseline="0" dirty="0"/>
              <a:t>glycosaminoglycans (GAGs)</a:t>
            </a:r>
            <a:r>
              <a:rPr lang="en-US" sz="2400" b="0" i="0" u="none" strike="noStrike" baseline="0" dirty="0"/>
              <a:t>, </a:t>
            </a:r>
            <a:r>
              <a:rPr lang="en-US" sz="2400" b="1" i="0" u="none" strike="noStrike" baseline="0" dirty="0"/>
              <a:t>proteoglycans</a:t>
            </a:r>
            <a:r>
              <a:rPr lang="en-US" sz="2400" b="0" i="0" u="none" strike="noStrike" baseline="0" dirty="0"/>
              <a:t>, and </a:t>
            </a:r>
            <a:r>
              <a:rPr lang="en-US" sz="2400" b="1" i="0" u="none" strike="noStrike" baseline="0" dirty="0" err="1"/>
              <a:t>multiadhesive</a:t>
            </a:r>
            <a:r>
              <a:rPr lang="en-US" sz="2400" b="1" i="0" u="none" strike="noStrike" baseline="0" dirty="0"/>
              <a:t> glycoproteins</a:t>
            </a:r>
            <a:r>
              <a:rPr lang="en-US" sz="2400" b="0" i="0" u="none" strike="noStrike" baseline="0" dirty="0"/>
              <a:t>. Filling the space between cells and fibers in connective tissue, ground substance allows diffusion of small molecules and, because it is viscous, acts as both a lubricant and a barrier to the penetration of invaders. Physical properties of ground substance also profoundly influence various cellular activities. When adequately fixed for histologic analysis, its components aggregate as fine, poorly resolved material that appears in TEM preparations as electron-dense filaments or granules.</a:t>
            </a:r>
            <a:endParaRPr lang="ru-KZ" sz="3600" dirty="0"/>
          </a:p>
        </p:txBody>
      </p:sp>
    </p:spTree>
    <p:extLst>
      <p:ext uri="{BB962C8B-B14F-4D97-AF65-F5344CB8AC3E}">
        <p14:creationId xmlns:p14="http://schemas.microsoft.com/office/powerpoint/2010/main" val="527589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CF792BC-73C1-4F16-AAEB-FC64D9AC2580}"/>
              </a:ext>
            </a:extLst>
          </p:cNvPr>
          <p:cNvSpPr>
            <a:spLocks noGrp="1"/>
          </p:cNvSpPr>
          <p:nvPr>
            <p:ph type="title"/>
          </p:nvPr>
        </p:nvSpPr>
        <p:spPr/>
        <p:txBody>
          <a:bodyPr/>
          <a:lstStyle/>
          <a:p>
            <a:endParaRPr lang="ru-KZ"/>
          </a:p>
        </p:txBody>
      </p:sp>
      <p:sp>
        <p:nvSpPr>
          <p:cNvPr id="3" name="Объект 2">
            <a:extLst>
              <a:ext uri="{FF2B5EF4-FFF2-40B4-BE49-F238E27FC236}">
                <a16:creationId xmlns:a16="http://schemas.microsoft.com/office/drawing/2014/main" id="{DC977751-EBE5-424E-83D8-08D5504AD7DE}"/>
              </a:ext>
            </a:extLst>
          </p:cNvPr>
          <p:cNvSpPr>
            <a:spLocks noGrp="1"/>
          </p:cNvSpPr>
          <p:nvPr>
            <p:ph idx="1"/>
          </p:nvPr>
        </p:nvSpPr>
        <p:spPr/>
        <p:txBody>
          <a:bodyPr/>
          <a:lstStyle/>
          <a:p>
            <a:endParaRPr lang="ru-KZ"/>
          </a:p>
        </p:txBody>
      </p:sp>
      <p:pic>
        <p:nvPicPr>
          <p:cNvPr id="5" name="Рисунок 4">
            <a:extLst>
              <a:ext uri="{FF2B5EF4-FFF2-40B4-BE49-F238E27FC236}">
                <a16:creationId xmlns:a16="http://schemas.microsoft.com/office/drawing/2014/main" id="{E89FD557-3C61-4038-BA24-C9738EA50AF1}"/>
              </a:ext>
            </a:extLst>
          </p:cNvPr>
          <p:cNvPicPr>
            <a:picLocks noChangeAspect="1"/>
          </p:cNvPicPr>
          <p:nvPr/>
        </p:nvPicPr>
        <p:blipFill rotWithShape="1">
          <a:blip r:embed="rId2"/>
          <a:srcRect l="26134" t="14708" r="29175" b="7491"/>
          <a:stretch/>
        </p:blipFill>
        <p:spPr>
          <a:xfrm>
            <a:off x="1998483" y="0"/>
            <a:ext cx="6796725" cy="6655616"/>
          </a:xfrm>
          <a:prstGeom prst="rect">
            <a:avLst/>
          </a:prstGeom>
        </p:spPr>
      </p:pic>
    </p:spTree>
    <p:extLst>
      <p:ext uri="{BB962C8B-B14F-4D97-AF65-F5344CB8AC3E}">
        <p14:creationId xmlns:p14="http://schemas.microsoft.com/office/powerpoint/2010/main" val="38294925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0D31A46-7580-4272-B403-509F86827DAF}"/>
              </a:ext>
            </a:extLst>
          </p:cNvPr>
          <p:cNvSpPr>
            <a:spLocks noGrp="1"/>
          </p:cNvSpPr>
          <p:nvPr>
            <p:ph type="title"/>
          </p:nvPr>
        </p:nvSpPr>
        <p:spPr/>
        <p:txBody>
          <a:bodyPr/>
          <a:lstStyle/>
          <a:p>
            <a:r>
              <a:rPr lang="en-US" sz="4400" b="0" i="0" u="none" strike="noStrike" baseline="0" dirty="0">
                <a:solidFill>
                  <a:srgbClr val="000000"/>
                </a:solidFill>
                <a:latin typeface="Minion Pro"/>
              </a:rPr>
              <a:t>Connective tissue</a:t>
            </a:r>
            <a:endParaRPr lang="ru-KZ" dirty="0"/>
          </a:p>
        </p:txBody>
      </p:sp>
      <p:sp>
        <p:nvSpPr>
          <p:cNvPr id="3" name="Объект 2">
            <a:extLst>
              <a:ext uri="{FF2B5EF4-FFF2-40B4-BE49-F238E27FC236}">
                <a16:creationId xmlns:a16="http://schemas.microsoft.com/office/drawing/2014/main" id="{A709CDDE-E8EB-4934-BAE3-972C7ED212F8}"/>
              </a:ext>
            </a:extLst>
          </p:cNvPr>
          <p:cNvSpPr>
            <a:spLocks noGrp="1"/>
          </p:cNvSpPr>
          <p:nvPr>
            <p:ph idx="1"/>
          </p:nvPr>
        </p:nvSpPr>
        <p:spPr/>
        <p:txBody>
          <a:bodyPr>
            <a:normAutofit/>
          </a:bodyPr>
          <a:lstStyle/>
          <a:p>
            <a:r>
              <a:rPr lang="en-US" sz="2000" b="0" i="0" u="none" strike="noStrike" baseline="0" dirty="0">
                <a:solidFill>
                  <a:srgbClr val="000000"/>
                </a:solidFill>
                <a:latin typeface="Minion Pro"/>
              </a:rPr>
              <a:t>Connective tissue provides a matrix that supports and physically connects other tissues and cells together to form the organs of the body. The interstitial fluid of connective tissue gives metabolic support to cells as the medium for diffusion of nutrients and waste products. Unlike the other tissue types (epithelium, muscle, and nerve), which consist mainly of cells, the major constituent of connective tissue is the </a:t>
            </a:r>
            <a:r>
              <a:rPr lang="en-US" sz="2000" b="1" i="0" u="none" strike="noStrike" baseline="0" dirty="0">
                <a:solidFill>
                  <a:srgbClr val="000000"/>
                </a:solidFill>
                <a:latin typeface="Myriad Pro"/>
              </a:rPr>
              <a:t>extracellular matrix (ECM)</a:t>
            </a:r>
            <a:r>
              <a:rPr lang="en-US" sz="2000" b="0" i="0" u="none" strike="noStrike" baseline="0" dirty="0">
                <a:solidFill>
                  <a:srgbClr val="000000"/>
                </a:solidFill>
                <a:latin typeface="Minion Pro"/>
              </a:rPr>
              <a:t>. </a:t>
            </a:r>
          </a:p>
          <a:p>
            <a:endParaRPr lang="en-US" sz="2000" dirty="0">
              <a:solidFill>
                <a:srgbClr val="000000"/>
              </a:solidFill>
              <a:latin typeface="Minion Pro"/>
            </a:endParaRPr>
          </a:p>
          <a:p>
            <a:r>
              <a:rPr lang="en-US" sz="2000" b="0" i="0" u="none" strike="noStrike" baseline="0" dirty="0">
                <a:solidFill>
                  <a:srgbClr val="000000"/>
                </a:solidFill>
                <a:latin typeface="Minion Pro"/>
              </a:rPr>
              <a:t>Extracellular matrices consist of different combinations of </a:t>
            </a:r>
            <a:r>
              <a:rPr lang="en-US" sz="2000" b="1" i="0" u="none" strike="noStrike" baseline="0" dirty="0">
                <a:solidFill>
                  <a:srgbClr val="000000"/>
                </a:solidFill>
                <a:latin typeface="Myriad Pro"/>
              </a:rPr>
              <a:t>protein fibers </a:t>
            </a:r>
            <a:r>
              <a:rPr lang="en-US" sz="2000" b="0" i="0" u="none" strike="noStrike" baseline="0" dirty="0">
                <a:solidFill>
                  <a:srgbClr val="000000"/>
                </a:solidFill>
                <a:latin typeface="Minion Pro"/>
              </a:rPr>
              <a:t>(collagen and elastic fibers) and </a:t>
            </a:r>
            <a:r>
              <a:rPr lang="en-US" sz="2000" b="1" i="0" u="none" strike="noStrike" baseline="0" dirty="0">
                <a:solidFill>
                  <a:srgbClr val="000000"/>
                </a:solidFill>
                <a:latin typeface="Myriad Pro"/>
              </a:rPr>
              <a:t>ground substance</a:t>
            </a:r>
            <a:r>
              <a:rPr lang="en-US" sz="2000" b="0" i="0" u="none" strike="noStrike" baseline="0" dirty="0">
                <a:solidFill>
                  <a:srgbClr val="000000"/>
                </a:solidFill>
                <a:latin typeface="Minion Pro"/>
              </a:rPr>
              <a:t>. </a:t>
            </a:r>
          </a:p>
          <a:p>
            <a:r>
              <a:rPr lang="en-US" sz="2000" b="0" i="0" u="none" strike="noStrike" baseline="0" dirty="0">
                <a:solidFill>
                  <a:srgbClr val="000000"/>
                </a:solidFill>
                <a:latin typeface="Minion Pro"/>
              </a:rPr>
              <a:t>Ground substance is a complex of anionic, hydrophilic proteoglycans, glycosaminoglycans (GAGs), and </a:t>
            </a:r>
            <a:r>
              <a:rPr lang="en-US" sz="2000" b="0" i="0" u="none" strike="noStrike" baseline="0" dirty="0" err="1">
                <a:solidFill>
                  <a:srgbClr val="000000"/>
                </a:solidFill>
                <a:latin typeface="Minion Pro"/>
              </a:rPr>
              <a:t>multiadhesive</a:t>
            </a:r>
            <a:r>
              <a:rPr lang="en-US" sz="2000" b="0" i="0" u="none" strike="noStrike" baseline="0" dirty="0">
                <a:solidFill>
                  <a:srgbClr val="000000"/>
                </a:solidFill>
                <a:latin typeface="Minion Pro"/>
              </a:rPr>
              <a:t> glycoproteins (laminin, fibronectin, and others).</a:t>
            </a:r>
            <a:endParaRPr lang="ru-KZ" sz="3200" dirty="0"/>
          </a:p>
        </p:txBody>
      </p:sp>
    </p:spTree>
    <p:extLst>
      <p:ext uri="{BB962C8B-B14F-4D97-AF65-F5344CB8AC3E}">
        <p14:creationId xmlns:p14="http://schemas.microsoft.com/office/powerpoint/2010/main" val="17294522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A8E8E07-0E2D-4669-93B8-8B5801964B40}"/>
              </a:ext>
            </a:extLst>
          </p:cNvPr>
          <p:cNvSpPr>
            <a:spLocks noGrp="1"/>
          </p:cNvSpPr>
          <p:nvPr>
            <p:ph type="title"/>
          </p:nvPr>
        </p:nvSpPr>
        <p:spPr>
          <a:xfrm>
            <a:off x="596245" y="-238191"/>
            <a:ext cx="10515600" cy="1325563"/>
          </a:xfrm>
        </p:spPr>
        <p:txBody>
          <a:bodyPr>
            <a:normAutofit fontScale="90000"/>
          </a:bodyPr>
          <a:lstStyle/>
          <a:p>
            <a:br>
              <a:rPr lang="ru-KZ" sz="1800" b="0" i="0" u="none" strike="noStrike" baseline="0" dirty="0">
                <a:solidFill>
                  <a:srgbClr val="000000"/>
                </a:solidFill>
                <a:latin typeface="Myriad Pro"/>
              </a:rPr>
            </a:br>
            <a:br>
              <a:rPr lang="ru-KZ" sz="2200" b="0" i="0" u="none" strike="noStrike" baseline="0" dirty="0">
                <a:latin typeface="Minion Pro"/>
              </a:rPr>
            </a:br>
            <a:r>
              <a:rPr lang="en-US" sz="2200" b="1" i="0" u="none" strike="noStrike" baseline="0" dirty="0">
                <a:latin typeface="Minion Pro"/>
              </a:rPr>
              <a:t>TYPES OF CONNECTIVE TISSUE </a:t>
            </a:r>
            <a:br>
              <a:rPr lang="en-US" sz="1800" b="0" i="0" u="none" strike="noStrike" baseline="0" dirty="0">
                <a:latin typeface="Myriad Pro"/>
              </a:rPr>
            </a:br>
            <a:endParaRPr lang="ru-KZ" dirty="0"/>
          </a:p>
        </p:txBody>
      </p:sp>
      <p:pic>
        <p:nvPicPr>
          <p:cNvPr id="5" name="Рисунок 4">
            <a:extLst>
              <a:ext uri="{FF2B5EF4-FFF2-40B4-BE49-F238E27FC236}">
                <a16:creationId xmlns:a16="http://schemas.microsoft.com/office/drawing/2014/main" id="{9FF87659-60E8-4BC7-9F2C-19399C5FEAC8}"/>
              </a:ext>
            </a:extLst>
          </p:cNvPr>
          <p:cNvPicPr>
            <a:picLocks noChangeAspect="1"/>
          </p:cNvPicPr>
          <p:nvPr/>
        </p:nvPicPr>
        <p:blipFill rotWithShape="1">
          <a:blip r:embed="rId2"/>
          <a:srcRect l="25979" t="18831" r="29948" b="23162"/>
          <a:stretch/>
        </p:blipFill>
        <p:spPr>
          <a:xfrm>
            <a:off x="1442302" y="716436"/>
            <a:ext cx="8154185" cy="6036959"/>
          </a:xfrm>
          <a:prstGeom prst="rect">
            <a:avLst/>
          </a:prstGeom>
        </p:spPr>
      </p:pic>
    </p:spTree>
    <p:extLst>
      <p:ext uri="{BB962C8B-B14F-4D97-AF65-F5344CB8AC3E}">
        <p14:creationId xmlns:p14="http://schemas.microsoft.com/office/powerpoint/2010/main" val="8815559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A3DA589-04E0-4A07-B063-6F6FA0422105}"/>
              </a:ext>
            </a:extLst>
          </p:cNvPr>
          <p:cNvSpPr>
            <a:spLocks noGrp="1"/>
          </p:cNvSpPr>
          <p:nvPr>
            <p:ph type="title"/>
          </p:nvPr>
        </p:nvSpPr>
        <p:spPr/>
        <p:txBody>
          <a:bodyPr/>
          <a:lstStyle/>
          <a:p>
            <a:r>
              <a:rPr lang="en-US" sz="3200" b="1" dirty="0">
                <a:latin typeface="Myriad Pro Black"/>
              </a:rPr>
              <a:t>Connective Tissue Proper </a:t>
            </a:r>
            <a:br>
              <a:rPr lang="en-US" dirty="0">
                <a:latin typeface="Myriad Pro Black"/>
              </a:rPr>
            </a:br>
            <a:endParaRPr lang="ru-KZ" dirty="0"/>
          </a:p>
        </p:txBody>
      </p:sp>
      <p:sp>
        <p:nvSpPr>
          <p:cNvPr id="3" name="Объект 2">
            <a:extLst>
              <a:ext uri="{FF2B5EF4-FFF2-40B4-BE49-F238E27FC236}">
                <a16:creationId xmlns:a16="http://schemas.microsoft.com/office/drawing/2014/main" id="{7380A0E5-4ADF-4D92-9D5B-DF821C8ADDD8}"/>
              </a:ext>
            </a:extLst>
          </p:cNvPr>
          <p:cNvSpPr>
            <a:spLocks noGrp="1"/>
          </p:cNvSpPr>
          <p:nvPr>
            <p:ph idx="1"/>
          </p:nvPr>
        </p:nvSpPr>
        <p:spPr>
          <a:xfrm>
            <a:off x="564823" y="1253331"/>
            <a:ext cx="10719062" cy="5239544"/>
          </a:xfrm>
        </p:spPr>
        <p:txBody>
          <a:bodyPr>
            <a:normAutofit/>
          </a:bodyPr>
          <a:lstStyle/>
          <a:p>
            <a:pPr algn="l"/>
            <a:r>
              <a:rPr lang="en-US" sz="2400" b="1" i="0" u="none" strike="noStrike" baseline="0" dirty="0">
                <a:latin typeface="Myriad Pro"/>
              </a:rPr>
              <a:t>Loose connective tissue</a:t>
            </a:r>
          </a:p>
          <a:p>
            <a:pPr algn="l"/>
            <a:endParaRPr lang="ru-KZ" sz="2400" b="0" i="0" u="none" strike="noStrike" baseline="0" dirty="0">
              <a:solidFill>
                <a:srgbClr val="000000"/>
              </a:solidFill>
              <a:latin typeface="Myriad Pro Black"/>
            </a:endParaRPr>
          </a:p>
          <a:p>
            <a:pPr algn="just"/>
            <a:r>
              <a:rPr lang="en-US" sz="2400" b="0" i="0" u="none" strike="noStrike" baseline="0" dirty="0">
                <a:latin typeface="Minion Pro"/>
              </a:rPr>
              <a:t>Connective tissue proper is broadly classified as “loose” or “dense,” terms that refer to the amount of collagen present. </a:t>
            </a:r>
          </a:p>
          <a:p>
            <a:pPr algn="just"/>
            <a:r>
              <a:rPr lang="en-US" sz="2400" b="1" i="0" u="none" strike="noStrike" baseline="0" dirty="0">
                <a:latin typeface="Myriad Pro"/>
              </a:rPr>
              <a:t>Loose connective tissue </a:t>
            </a:r>
            <a:r>
              <a:rPr lang="en-US" sz="2400" b="0" i="0" u="none" strike="noStrike" baseline="0" dirty="0">
                <a:latin typeface="Minion Pro"/>
              </a:rPr>
              <a:t>is common, forming a layer beneath the epithelial lining of many organs and filling the spaces between fibers of muscle and nerve </a:t>
            </a:r>
          </a:p>
          <a:p>
            <a:pPr algn="l"/>
            <a:r>
              <a:rPr lang="en-US" sz="2400" b="0" i="0" u="none" strike="noStrike" baseline="0" dirty="0">
                <a:latin typeface="Minion Pro"/>
              </a:rPr>
              <a:t>Also called </a:t>
            </a:r>
            <a:r>
              <a:rPr lang="en-US" sz="2400" b="1" i="0" u="none" strike="noStrike" baseline="0" dirty="0">
                <a:latin typeface="Myriad Pro"/>
              </a:rPr>
              <a:t>areolar tissue</a:t>
            </a:r>
            <a:r>
              <a:rPr lang="en-US" sz="2400" b="0" i="0" u="none" strike="noStrike" baseline="0" dirty="0">
                <a:latin typeface="Minion Pro"/>
              </a:rPr>
              <a:t>, the loose connective tissue typically contains cells, fibers, and ground substance in roughly equal parts. The most numerous cells are fibroblasts, but the other types of connective tissue cells are also normally found, along with nerves and small blood vessels. Collagen fibers predominate, but elastic and reticular fibers are also present. With at least a moderate amount of ground substance, loose connective tissue has a delicate consistency; it is flexible and not very resistant to stress.</a:t>
            </a:r>
            <a:endParaRPr lang="ru-KZ" sz="2400" dirty="0"/>
          </a:p>
        </p:txBody>
      </p:sp>
    </p:spTree>
    <p:extLst>
      <p:ext uri="{BB962C8B-B14F-4D97-AF65-F5344CB8AC3E}">
        <p14:creationId xmlns:p14="http://schemas.microsoft.com/office/powerpoint/2010/main" val="8111063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9ED9A949-2FAD-4286-B509-25165C1339EA}"/>
              </a:ext>
            </a:extLst>
          </p:cNvPr>
          <p:cNvSpPr>
            <a:spLocks noGrp="1"/>
          </p:cNvSpPr>
          <p:nvPr>
            <p:ph idx="1"/>
          </p:nvPr>
        </p:nvSpPr>
        <p:spPr>
          <a:xfrm>
            <a:off x="668518" y="0"/>
            <a:ext cx="10515600" cy="4351338"/>
          </a:xfrm>
        </p:spPr>
        <p:txBody>
          <a:bodyPr/>
          <a:lstStyle/>
          <a:p>
            <a:pPr algn="l"/>
            <a:endParaRPr lang="ru-KZ" sz="1800" b="0" i="0" u="none" strike="noStrike" baseline="0" dirty="0">
              <a:solidFill>
                <a:srgbClr val="000000"/>
              </a:solidFill>
              <a:latin typeface="Myriad Pro"/>
            </a:endParaRPr>
          </a:p>
        </p:txBody>
      </p:sp>
      <p:pic>
        <p:nvPicPr>
          <p:cNvPr id="5" name="Рисунок 4">
            <a:extLst>
              <a:ext uri="{FF2B5EF4-FFF2-40B4-BE49-F238E27FC236}">
                <a16:creationId xmlns:a16="http://schemas.microsoft.com/office/drawing/2014/main" id="{4B2338DD-7731-4301-91B4-75DA03E09E72}"/>
              </a:ext>
            </a:extLst>
          </p:cNvPr>
          <p:cNvPicPr>
            <a:picLocks noChangeAspect="1"/>
          </p:cNvPicPr>
          <p:nvPr/>
        </p:nvPicPr>
        <p:blipFill rotWithShape="1">
          <a:blip r:embed="rId2"/>
          <a:srcRect l="28608" t="75602" r="32732" b="5154"/>
          <a:stretch/>
        </p:blipFill>
        <p:spPr>
          <a:xfrm>
            <a:off x="6130566" y="3991029"/>
            <a:ext cx="5867338" cy="1642855"/>
          </a:xfrm>
          <a:prstGeom prst="rect">
            <a:avLst/>
          </a:prstGeom>
        </p:spPr>
      </p:pic>
      <p:pic>
        <p:nvPicPr>
          <p:cNvPr id="6" name="Рисунок 5">
            <a:extLst>
              <a:ext uri="{FF2B5EF4-FFF2-40B4-BE49-F238E27FC236}">
                <a16:creationId xmlns:a16="http://schemas.microsoft.com/office/drawing/2014/main" id="{A0832D74-9E42-4BE0-AC3D-00CD010BA269}"/>
              </a:ext>
            </a:extLst>
          </p:cNvPr>
          <p:cNvPicPr>
            <a:picLocks noChangeAspect="1"/>
          </p:cNvPicPr>
          <p:nvPr/>
        </p:nvPicPr>
        <p:blipFill rotWithShape="1">
          <a:blip r:embed="rId2"/>
          <a:srcRect l="30296" t="9759" r="34909" b="26791"/>
          <a:stretch/>
        </p:blipFill>
        <p:spPr>
          <a:xfrm>
            <a:off x="838200" y="590353"/>
            <a:ext cx="5223236" cy="5357790"/>
          </a:xfrm>
          <a:prstGeom prst="rect">
            <a:avLst/>
          </a:prstGeom>
        </p:spPr>
      </p:pic>
    </p:spTree>
    <p:extLst>
      <p:ext uri="{BB962C8B-B14F-4D97-AF65-F5344CB8AC3E}">
        <p14:creationId xmlns:p14="http://schemas.microsoft.com/office/powerpoint/2010/main" val="27037198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22D2B402-0FC6-495B-A882-EA76124B7DF0}"/>
              </a:ext>
            </a:extLst>
          </p:cNvPr>
          <p:cNvSpPr>
            <a:spLocks noGrp="1"/>
          </p:cNvSpPr>
          <p:nvPr>
            <p:ph idx="1"/>
          </p:nvPr>
        </p:nvSpPr>
        <p:spPr>
          <a:xfrm>
            <a:off x="734506" y="693174"/>
            <a:ext cx="10515600" cy="5021876"/>
          </a:xfrm>
        </p:spPr>
        <p:txBody>
          <a:bodyPr>
            <a:noAutofit/>
          </a:bodyPr>
          <a:lstStyle/>
          <a:p>
            <a:r>
              <a:rPr lang="en-US" b="1" dirty="0">
                <a:latin typeface="Minion Pro"/>
              </a:rPr>
              <a:t>Dense connective </a:t>
            </a:r>
            <a:r>
              <a:rPr lang="en-US" dirty="0">
                <a:latin typeface="Minion Pro"/>
              </a:rPr>
              <a:t>tissue has similar components as loose connective tissue, but with fewer cells, mostly fibroblasts, and a clear predominance of bundled type I collagen fibers over ground substance. </a:t>
            </a:r>
          </a:p>
          <a:p>
            <a:r>
              <a:rPr lang="en-US" dirty="0">
                <a:latin typeface="Minion Pro"/>
              </a:rPr>
              <a:t> In dense </a:t>
            </a:r>
            <a:r>
              <a:rPr lang="en-US" b="1" dirty="0">
                <a:latin typeface="Minion Pro"/>
              </a:rPr>
              <a:t>irregular connective </a:t>
            </a:r>
            <a:r>
              <a:rPr lang="en-US" dirty="0">
                <a:latin typeface="Minion Pro"/>
              </a:rPr>
              <a:t>tissue, bundles of collagen fibers appear randomly interwoven, with no definite orientation. Examples of dense irregular connective tissue include the deep dermis layer of skin and capsules surrounding most organs. Dense irregular and loose connective tissues are often closely associated, with the two types grading into each other and making distinctions between them somewhat arbitrary.</a:t>
            </a:r>
            <a:endParaRPr lang="ru-KZ" dirty="0">
              <a:latin typeface="Minion Pro"/>
            </a:endParaRPr>
          </a:p>
        </p:txBody>
      </p:sp>
    </p:spTree>
    <p:extLst>
      <p:ext uri="{BB962C8B-B14F-4D97-AF65-F5344CB8AC3E}">
        <p14:creationId xmlns:p14="http://schemas.microsoft.com/office/powerpoint/2010/main" val="16805268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4EE45FF1-528D-4DC2-9EA5-8F559BCF5F2F}"/>
              </a:ext>
            </a:extLst>
          </p:cNvPr>
          <p:cNvSpPr>
            <a:spLocks noGrp="1"/>
          </p:cNvSpPr>
          <p:nvPr>
            <p:ph idx="1"/>
          </p:nvPr>
        </p:nvSpPr>
        <p:spPr>
          <a:xfrm>
            <a:off x="630810" y="798103"/>
            <a:ext cx="10515600" cy="4351338"/>
          </a:xfrm>
        </p:spPr>
        <p:txBody>
          <a:bodyPr>
            <a:normAutofit/>
          </a:bodyPr>
          <a:lstStyle/>
          <a:p>
            <a:r>
              <a:rPr lang="en-US" sz="2000" b="1" i="0" u="none" strike="noStrike" baseline="0" dirty="0">
                <a:latin typeface="Myriad Pro"/>
              </a:rPr>
              <a:t>Dense regular connective tissue </a:t>
            </a:r>
            <a:r>
              <a:rPr lang="en-US" sz="2000" b="0" i="0" u="none" strike="noStrike" baseline="0" dirty="0">
                <a:latin typeface="Minion Pro"/>
              </a:rPr>
              <a:t>consists mostly of type I collagen bundles and fibroblasts aligned in parallel for great resistance to prolonged or repeated stresses from the same direction</a:t>
            </a:r>
            <a:endParaRPr lang="ru-KZ" sz="2000" dirty="0"/>
          </a:p>
        </p:txBody>
      </p:sp>
      <p:pic>
        <p:nvPicPr>
          <p:cNvPr id="5" name="Рисунок 4">
            <a:extLst>
              <a:ext uri="{FF2B5EF4-FFF2-40B4-BE49-F238E27FC236}">
                <a16:creationId xmlns:a16="http://schemas.microsoft.com/office/drawing/2014/main" id="{7B772FA6-F49F-4282-AAAD-5188C060FA1D}"/>
              </a:ext>
            </a:extLst>
          </p:cNvPr>
          <p:cNvPicPr>
            <a:picLocks noChangeAspect="1"/>
          </p:cNvPicPr>
          <p:nvPr/>
        </p:nvPicPr>
        <p:blipFill rotWithShape="1">
          <a:blip r:embed="rId2"/>
          <a:srcRect l="27062" t="13196" r="34356" b="47904"/>
          <a:stretch/>
        </p:blipFill>
        <p:spPr>
          <a:xfrm>
            <a:off x="1801153" y="1838225"/>
            <a:ext cx="7635078" cy="4330115"/>
          </a:xfrm>
          <a:prstGeom prst="rect">
            <a:avLst/>
          </a:prstGeom>
        </p:spPr>
      </p:pic>
    </p:spTree>
    <p:extLst>
      <p:ext uri="{BB962C8B-B14F-4D97-AF65-F5344CB8AC3E}">
        <p14:creationId xmlns:p14="http://schemas.microsoft.com/office/powerpoint/2010/main" val="37076074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282E2D1-6E28-4EA1-B904-D9CB807941F5}"/>
              </a:ext>
            </a:extLst>
          </p:cNvPr>
          <p:cNvSpPr>
            <a:spLocks noGrp="1"/>
          </p:cNvSpPr>
          <p:nvPr>
            <p:ph type="title"/>
          </p:nvPr>
        </p:nvSpPr>
        <p:spPr>
          <a:xfrm>
            <a:off x="838200" y="884776"/>
            <a:ext cx="10515600" cy="1325563"/>
          </a:xfrm>
        </p:spPr>
        <p:txBody>
          <a:bodyPr/>
          <a:lstStyle/>
          <a:p>
            <a:r>
              <a:rPr lang="en-US" sz="2800" b="1" dirty="0">
                <a:latin typeface="Myriad Pro Black"/>
              </a:rPr>
              <a:t>Mucoid Tissue </a:t>
            </a:r>
            <a:br>
              <a:rPr lang="en-US" sz="2800" dirty="0">
                <a:latin typeface="Myriad Pro Black"/>
              </a:rPr>
            </a:br>
            <a:endParaRPr lang="ru-KZ" dirty="0"/>
          </a:p>
        </p:txBody>
      </p:sp>
      <p:sp>
        <p:nvSpPr>
          <p:cNvPr id="3" name="Объект 2">
            <a:extLst>
              <a:ext uri="{FF2B5EF4-FFF2-40B4-BE49-F238E27FC236}">
                <a16:creationId xmlns:a16="http://schemas.microsoft.com/office/drawing/2014/main" id="{970DB8D7-1288-4EA5-8BE3-1F1BE938B734}"/>
              </a:ext>
            </a:extLst>
          </p:cNvPr>
          <p:cNvSpPr>
            <a:spLocks noGrp="1"/>
          </p:cNvSpPr>
          <p:nvPr>
            <p:ph idx="1"/>
          </p:nvPr>
        </p:nvSpPr>
        <p:spPr>
          <a:xfrm>
            <a:off x="395292" y="1547557"/>
            <a:ext cx="5209095" cy="4207529"/>
          </a:xfrm>
        </p:spPr>
        <p:txBody>
          <a:bodyPr>
            <a:noAutofit/>
          </a:bodyPr>
          <a:lstStyle/>
          <a:p>
            <a:pPr algn="l"/>
            <a:endParaRPr lang="ru-KZ" sz="2000" b="0" i="0" u="none" strike="noStrike" baseline="0" dirty="0">
              <a:solidFill>
                <a:srgbClr val="000000"/>
              </a:solidFill>
              <a:latin typeface="Myriad Pro Black"/>
            </a:endParaRPr>
          </a:p>
          <a:p>
            <a:pPr algn="just"/>
            <a:r>
              <a:rPr lang="en-US" sz="2000" b="1" i="0" u="none" strike="noStrike" baseline="0" dirty="0">
                <a:latin typeface="Myriad Pro"/>
              </a:rPr>
              <a:t>Mucoid (or mucous) connective tissue </a:t>
            </a:r>
            <a:r>
              <a:rPr lang="en-US" sz="2000" b="0" i="0" u="none" strike="noStrike" baseline="0" dirty="0">
                <a:latin typeface="Minion Pro"/>
              </a:rPr>
              <a:t>is the principal component of the fetal umbilical cord, where it is referred to as </a:t>
            </a:r>
            <a:r>
              <a:rPr lang="en-US" sz="2000" b="1" i="0" u="none" strike="noStrike" baseline="0" dirty="0">
                <a:latin typeface="Myriad Pro"/>
              </a:rPr>
              <a:t>Wharton’s jelly</a:t>
            </a:r>
            <a:r>
              <a:rPr lang="en-US" sz="2000" b="0" i="0" u="none" strike="noStrike" baseline="0" dirty="0">
                <a:latin typeface="Minion Pro"/>
              </a:rPr>
              <a:t>. With abundant ground substance composed chiefly of hyaluronan, mucoid tissue is gelatinous, with sparse collagen fibers and scattered fibroblasts. Included among the fibroblastic cells are many mesenchymal stem cells, which are being studied for their potential in regenerative medicine. Mucoid connective tissue is similar to the tissue found in the vitreous chambers of eyes and pulp cavities of young teeth.</a:t>
            </a:r>
            <a:endParaRPr lang="ru-KZ" sz="2000" dirty="0"/>
          </a:p>
        </p:txBody>
      </p:sp>
      <p:pic>
        <p:nvPicPr>
          <p:cNvPr id="5" name="Рисунок 4">
            <a:extLst>
              <a:ext uri="{FF2B5EF4-FFF2-40B4-BE49-F238E27FC236}">
                <a16:creationId xmlns:a16="http://schemas.microsoft.com/office/drawing/2014/main" id="{0EA81462-81F7-4037-B51C-33E758BEC843}"/>
              </a:ext>
            </a:extLst>
          </p:cNvPr>
          <p:cNvPicPr>
            <a:picLocks noChangeAspect="1"/>
          </p:cNvPicPr>
          <p:nvPr/>
        </p:nvPicPr>
        <p:blipFill rotWithShape="1">
          <a:blip r:embed="rId2"/>
          <a:srcRect l="28686" t="17595" r="53143" b="42955"/>
          <a:stretch/>
        </p:blipFill>
        <p:spPr>
          <a:xfrm>
            <a:off x="6476214" y="884776"/>
            <a:ext cx="4166648" cy="5088448"/>
          </a:xfrm>
          <a:prstGeom prst="rect">
            <a:avLst/>
          </a:prstGeom>
        </p:spPr>
      </p:pic>
      <p:sp>
        <p:nvSpPr>
          <p:cNvPr id="7" name="TextBox 6">
            <a:extLst>
              <a:ext uri="{FF2B5EF4-FFF2-40B4-BE49-F238E27FC236}">
                <a16:creationId xmlns:a16="http://schemas.microsoft.com/office/drawing/2014/main" id="{F48EE36D-13C4-4A74-BB40-A98EA825C3C1}"/>
              </a:ext>
            </a:extLst>
          </p:cNvPr>
          <p:cNvSpPr txBox="1"/>
          <p:nvPr/>
        </p:nvSpPr>
        <p:spPr>
          <a:xfrm>
            <a:off x="734505" y="-235601"/>
            <a:ext cx="6094428" cy="1138773"/>
          </a:xfrm>
          <a:prstGeom prst="rect">
            <a:avLst/>
          </a:prstGeom>
          <a:noFill/>
        </p:spPr>
        <p:txBody>
          <a:bodyPr wrap="square">
            <a:spAutoFit/>
          </a:bodyPr>
          <a:lstStyle/>
          <a:p>
            <a:pPr algn="l"/>
            <a:endParaRPr lang="ru-KZ" sz="3600" b="0" i="0" u="none" strike="noStrike" baseline="0" dirty="0">
              <a:solidFill>
                <a:srgbClr val="000000"/>
              </a:solidFill>
              <a:latin typeface="Myriad Pro Light"/>
            </a:endParaRPr>
          </a:p>
          <a:p>
            <a:r>
              <a:rPr lang="en-US" sz="3200" b="1" i="0" u="none" strike="noStrike" baseline="0" dirty="0">
                <a:solidFill>
                  <a:srgbClr val="000000"/>
                </a:solidFill>
                <a:latin typeface="Minion Pro"/>
              </a:rPr>
              <a:t>Embryonic Connective Tissues 	</a:t>
            </a:r>
          </a:p>
        </p:txBody>
      </p:sp>
    </p:spTree>
    <p:extLst>
      <p:ext uri="{BB962C8B-B14F-4D97-AF65-F5344CB8AC3E}">
        <p14:creationId xmlns:p14="http://schemas.microsoft.com/office/powerpoint/2010/main" val="29529865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6FFB03B-E073-4263-869A-8FEB056F47A6}"/>
              </a:ext>
            </a:extLst>
          </p:cNvPr>
          <p:cNvSpPr>
            <a:spLocks noGrp="1"/>
          </p:cNvSpPr>
          <p:nvPr>
            <p:ph type="title"/>
          </p:nvPr>
        </p:nvSpPr>
        <p:spPr>
          <a:xfrm>
            <a:off x="569537" y="0"/>
            <a:ext cx="10316851" cy="990338"/>
          </a:xfrm>
        </p:spPr>
        <p:txBody>
          <a:bodyPr>
            <a:normAutofit/>
          </a:bodyPr>
          <a:lstStyle/>
          <a:p>
            <a:r>
              <a:rPr lang="en-US" sz="3200" b="1" i="0" dirty="0">
                <a:effectLst/>
                <a:latin typeface="Minion Pro"/>
                <a:cs typeface="Mongolian Baiti" panose="03000500000000000000" pitchFamily="66" charset="0"/>
              </a:rPr>
              <a:t>Mesenchyme</a:t>
            </a:r>
            <a:endParaRPr lang="ru-KZ" sz="3200" b="1" dirty="0">
              <a:latin typeface="Minion Pro"/>
              <a:cs typeface="Mongolian Baiti" panose="03000500000000000000" pitchFamily="66" charset="0"/>
            </a:endParaRPr>
          </a:p>
        </p:txBody>
      </p:sp>
      <p:sp>
        <p:nvSpPr>
          <p:cNvPr id="3" name="Объект 2">
            <a:extLst>
              <a:ext uri="{FF2B5EF4-FFF2-40B4-BE49-F238E27FC236}">
                <a16:creationId xmlns:a16="http://schemas.microsoft.com/office/drawing/2014/main" id="{23C66D73-326C-472F-9359-746DC204CBB5}"/>
              </a:ext>
            </a:extLst>
          </p:cNvPr>
          <p:cNvSpPr>
            <a:spLocks noGrp="1"/>
          </p:cNvSpPr>
          <p:nvPr>
            <p:ph idx="1"/>
          </p:nvPr>
        </p:nvSpPr>
        <p:spPr>
          <a:xfrm>
            <a:off x="479981" y="1043201"/>
            <a:ext cx="5166675" cy="4351338"/>
          </a:xfrm>
        </p:spPr>
        <p:txBody>
          <a:bodyPr>
            <a:normAutofit/>
          </a:bodyPr>
          <a:lstStyle/>
          <a:p>
            <a:r>
              <a:rPr lang="en-US" sz="2400" b="0" i="0" dirty="0">
                <a:effectLst/>
                <a:latin typeface="Minion Pro"/>
              </a:rPr>
              <a:t>Mesenchyme is a type of loosely organized animal embryonic connective tissue of undifferentiated cells that give rise to most tissues, such as skin, blood or bone. The interactions between mesenchyme and epithelium help to form nearly every organ in the developing embryo</a:t>
            </a:r>
            <a:endParaRPr lang="ru-KZ" sz="2400" dirty="0">
              <a:latin typeface="Minion Pro"/>
            </a:endParaRPr>
          </a:p>
        </p:txBody>
      </p:sp>
      <p:pic>
        <p:nvPicPr>
          <p:cNvPr id="4" name="Рисунок 3">
            <a:extLst>
              <a:ext uri="{FF2B5EF4-FFF2-40B4-BE49-F238E27FC236}">
                <a16:creationId xmlns:a16="http://schemas.microsoft.com/office/drawing/2014/main" id="{9425A5F0-6513-45E3-9E8F-03AC2824E409}"/>
              </a:ext>
            </a:extLst>
          </p:cNvPr>
          <p:cNvPicPr>
            <a:picLocks noChangeAspect="1"/>
          </p:cNvPicPr>
          <p:nvPr/>
        </p:nvPicPr>
        <p:blipFill>
          <a:blip r:embed="rId2"/>
          <a:stretch>
            <a:fillRect/>
          </a:stretch>
        </p:blipFill>
        <p:spPr>
          <a:xfrm>
            <a:off x="1948991" y="4038258"/>
            <a:ext cx="2711777" cy="2033833"/>
          </a:xfrm>
          <a:prstGeom prst="rect">
            <a:avLst/>
          </a:prstGeom>
        </p:spPr>
      </p:pic>
      <p:pic>
        <p:nvPicPr>
          <p:cNvPr id="5" name="Рисунок 4">
            <a:extLst>
              <a:ext uri="{FF2B5EF4-FFF2-40B4-BE49-F238E27FC236}">
                <a16:creationId xmlns:a16="http://schemas.microsoft.com/office/drawing/2014/main" id="{14723974-FFA0-4F1C-BB22-A0CE408A7E84}"/>
              </a:ext>
            </a:extLst>
          </p:cNvPr>
          <p:cNvPicPr>
            <a:picLocks noChangeAspect="1"/>
          </p:cNvPicPr>
          <p:nvPr/>
        </p:nvPicPr>
        <p:blipFill>
          <a:blip r:embed="rId3"/>
          <a:stretch>
            <a:fillRect/>
          </a:stretch>
        </p:blipFill>
        <p:spPr>
          <a:xfrm>
            <a:off x="5952240" y="2050477"/>
            <a:ext cx="5476974" cy="4178854"/>
          </a:xfrm>
          <a:prstGeom prst="rect">
            <a:avLst/>
          </a:prstGeom>
        </p:spPr>
      </p:pic>
      <p:sp>
        <p:nvSpPr>
          <p:cNvPr id="7" name="TextBox 6">
            <a:extLst>
              <a:ext uri="{FF2B5EF4-FFF2-40B4-BE49-F238E27FC236}">
                <a16:creationId xmlns:a16="http://schemas.microsoft.com/office/drawing/2014/main" id="{ABC0EFB1-BB2D-4AA7-A797-22653B9340D0}"/>
              </a:ext>
            </a:extLst>
          </p:cNvPr>
          <p:cNvSpPr txBox="1"/>
          <p:nvPr/>
        </p:nvSpPr>
        <p:spPr>
          <a:xfrm>
            <a:off x="5809269" y="860962"/>
            <a:ext cx="6094428" cy="923330"/>
          </a:xfrm>
          <a:prstGeom prst="rect">
            <a:avLst/>
          </a:prstGeom>
          <a:noFill/>
        </p:spPr>
        <p:txBody>
          <a:bodyPr wrap="square">
            <a:spAutoFit/>
          </a:bodyPr>
          <a:lstStyle/>
          <a:p>
            <a:r>
              <a:rPr lang="en-US" dirty="0">
                <a:latin typeface="Minion Pro"/>
              </a:rPr>
              <a:t>Mesenchymal cells are progenitors to a number of types of tissues, specifically cartilage, bone, connective tissue, muscle, blood, and adipose tissue.</a:t>
            </a:r>
            <a:endParaRPr lang="ru-KZ" dirty="0">
              <a:latin typeface="Minion Pro"/>
            </a:endParaRPr>
          </a:p>
        </p:txBody>
      </p:sp>
    </p:spTree>
    <p:extLst>
      <p:ext uri="{BB962C8B-B14F-4D97-AF65-F5344CB8AC3E}">
        <p14:creationId xmlns:p14="http://schemas.microsoft.com/office/powerpoint/2010/main" val="25961072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9FCD97D-BAD2-4A4A-B0E9-D8FBAF5DA70D}"/>
              </a:ext>
            </a:extLst>
          </p:cNvPr>
          <p:cNvSpPr>
            <a:spLocks noGrp="1"/>
          </p:cNvSpPr>
          <p:nvPr>
            <p:ph type="title"/>
          </p:nvPr>
        </p:nvSpPr>
        <p:spPr>
          <a:xfrm>
            <a:off x="743931" y="538595"/>
            <a:ext cx="10515600" cy="1325563"/>
          </a:xfrm>
        </p:spPr>
        <p:txBody>
          <a:bodyPr/>
          <a:lstStyle/>
          <a:p>
            <a:r>
              <a:rPr lang="en-US" sz="2400" b="1" dirty="0">
                <a:latin typeface="Myriad Pro Black"/>
              </a:rPr>
              <a:t>Reticular Tissue </a:t>
            </a:r>
            <a:br>
              <a:rPr lang="en-US" sz="2400" dirty="0">
                <a:latin typeface="Myriad Pro Black"/>
              </a:rPr>
            </a:br>
            <a:endParaRPr lang="ru-KZ" dirty="0"/>
          </a:p>
        </p:txBody>
      </p:sp>
      <p:sp>
        <p:nvSpPr>
          <p:cNvPr id="3" name="Объект 2">
            <a:extLst>
              <a:ext uri="{FF2B5EF4-FFF2-40B4-BE49-F238E27FC236}">
                <a16:creationId xmlns:a16="http://schemas.microsoft.com/office/drawing/2014/main" id="{D43F742F-3E89-4012-9210-9F02DF993AB6}"/>
              </a:ext>
            </a:extLst>
          </p:cNvPr>
          <p:cNvSpPr>
            <a:spLocks noGrp="1"/>
          </p:cNvSpPr>
          <p:nvPr>
            <p:ph idx="1"/>
          </p:nvPr>
        </p:nvSpPr>
        <p:spPr>
          <a:xfrm>
            <a:off x="583677" y="763956"/>
            <a:ext cx="10515600" cy="4351338"/>
          </a:xfrm>
        </p:spPr>
        <p:txBody>
          <a:bodyPr/>
          <a:lstStyle/>
          <a:p>
            <a:pPr algn="l"/>
            <a:endParaRPr lang="ru-KZ" sz="1800" b="0" i="0" u="none" strike="noStrike" baseline="0" dirty="0">
              <a:solidFill>
                <a:srgbClr val="000000"/>
              </a:solidFill>
              <a:latin typeface="Myriad Pro Black"/>
            </a:endParaRPr>
          </a:p>
          <a:p>
            <a:pPr algn="just"/>
            <a:r>
              <a:rPr lang="en-US" sz="1800" b="1" i="0" u="none" strike="noStrike" baseline="0" dirty="0">
                <a:latin typeface="Myriad Pro"/>
              </a:rPr>
              <a:t>Reticular tissue </a:t>
            </a:r>
            <a:r>
              <a:rPr lang="en-US" sz="1800" b="0" i="0" u="none" strike="noStrike" baseline="0" dirty="0">
                <a:latin typeface="Minion Pro"/>
              </a:rPr>
              <a:t>is characterized by abundant fibers of type III collagen forming a delicate network that supports various types of cells. This collagen is also known as reticulin and is produced by modified fibroblasts often called </a:t>
            </a:r>
            <a:r>
              <a:rPr lang="en-US" sz="1800" b="1" i="0" u="none" strike="noStrike" baseline="0" dirty="0">
                <a:latin typeface="Myriad Pro"/>
              </a:rPr>
              <a:t>reticular</a:t>
            </a:r>
            <a:endParaRPr lang="ru-KZ" dirty="0"/>
          </a:p>
        </p:txBody>
      </p:sp>
      <p:pic>
        <p:nvPicPr>
          <p:cNvPr id="5" name="Рисунок 4">
            <a:extLst>
              <a:ext uri="{FF2B5EF4-FFF2-40B4-BE49-F238E27FC236}">
                <a16:creationId xmlns:a16="http://schemas.microsoft.com/office/drawing/2014/main" id="{1895BB24-62AB-49FC-990B-E146BB541D01}"/>
              </a:ext>
            </a:extLst>
          </p:cNvPr>
          <p:cNvPicPr>
            <a:picLocks noChangeAspect="1"/>
          </p:cNvPicPr>
          <p:nvPr/>
        </p:nvPicPr>
        <p:blipFill rotWithShape="1">
          <a:blip r:embed="rId2"/>
          <a:srcRect l="26830" t="40551" r="34665" b="11898"/>
          <a:stretch/>
        </p:blipFill>
        <p:spPr>
          <a:xfrm>
            <a:off x="2735343" y="1964359"/>
            <a:ext cx="6721313" cy="4669032"/>
          </a:xfrm>
          <a:prstGeom prst="rect">
            <a:avLst/>
          </a:prstGeom>
        </p:spPr>
      </p:pic>
      <p:sp>
        <p:nvSpPr>
          <p:cNvPr id="7" name="TextBox 6">
            <a:extLst>
              <a:ext uri="{FF2B5EF4-FFF2-40B4-BE49-F238E27FC236}">
                <a16:creationId xmlns:a16="http://schemas.microsoft.com/office/drawing/2014/main" id="{E79F4BAC-58AC-4AB0-BB76-B4C01A452A51}"/>
              </a:ext>
            </a:extLst>
          </p:cNvPr>
          <p:cNvSpPr txBox="1"/>
          <p:nvPr/>
        </p:nvSpPr>
        <p:spPr>
          <a:xfrm>
            <a:off x="583677" y="-351908"/>
            <a:ext cx="6094428" cy="1015663"/>
          </a:xfrm>
          <a:prstGeom prst="rect">
            <a:avLst/>
          </a:prstGeom>
          <a:noFill/>
        </p:spPr>
        <p:txBody>
          <a:bodyPr wrap="square">
            <a:spAutoFit/>
          </a:bodyPr>
          <a:lstStyle/>
          <a:p>
            <a:pPr algn="l"/>
            <a:endParaRPr lang="ru-KZ" sz="3600" b="0" i="0" u="none" strike="noStrike" baseline="0" dirty="0">
              <a:solidFill>
                <a:srgbClr val="000000"/>
              </a:solidFill>
              <a:latin typeface="Myriad Pro Light"/>
            </a:endParaRPr>
          </a:p>
          <a:p>
            <a:r>
              <a:rPr lang="en-US" sz="2400" b="1" i="0" u="none" strike="noStrike" baseline="0" dirty="0">
                <a:solidFill>
                  <a:srgbClr val="000000"/>
                </a:solidFill>
                <a:latin typeface="Minion Pro"/>
              </a:rPr>
              <a:t>Specialized Connective Tissues </a:t>
            </a:r>
            <a:r>
              <a:rPr lang="en-US" sz="2400" b="1" i="0" u="none" strike="noStrike" baseline="0" dirty="0">
                <a:solidFill>
                  <a:srgbClr val="000000"/>
                </a:solidFill>
                <a:latin typeface="Myriad Pro Light"/>
              </a:rPr>
              <a:t>	</a:t>
            </a:r>
          </a:p>
        </p:txBody>
      </p:sp>
    </p:spTree>
    <p:extLst>
      <p:ext uri="{BB962C8B-B14F-4D97-AF65-F5344CB8AC3E}">
        <p14:creationId xmlns:p14="http://schemas.microsoft.com/office/powerpoint/2010/main" val="38476445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35EA8DC-3270-431B-95EF-398894CB1959}"/>
              </a:ext>
            </a:extLst>
          </p:cNvPr>
          <p:cNvSpPr>
            <a:spLocks noGrp="1"/>
          </p:cNvSpPr>
          <p:nvPr>
            <p:ph type="title"/>
          </p:nvPr>
        </p:nvSpPr>
        <p:spPr/>
        <p:txBody>
          <a:bodyPr>
            <a:normAutofit/>
          </a:bodyPr>
          <a:lstStyle/>
          <a:p>
            <a:r>
              <a:rPr lang="en-US" sz="3200" b="1" i="0" u="none" strike="noStrike" baseline="0" dirty="0">
                <a:latin typeface="Myriad Pro"/>
              </a:rPr>
              <a:t>Adipose tissue</a:t>
            </a:r>
            <a:endParaRPr lang="ru-KZ" sz="3200" dirty="0"/>
          </a:p>
        </p:txBody>
      </p:sp>
      <p:sp>
        <p:nvSpPr>
          <p:cNvPr id="3" name="Объект 2">
            <a:extLst>
              <a:ext uri="{FF2B5EF4-FFF2-40B4-BE49-F238E27FC236}">
                <a16:creationId xmlns:a16="http://schemas.microsoft.com/office/drawing/2014/main" id="{4BD07C84-5E36-4682-85E2-3F314829BF5E}"/>
              </a:ext>
            </a:extLst>
          </p:cNvPr>
          <p:cNvSpPr>
            <a:spLocks noGrp="1"/>
          </p:cNvSpPr>
          <p:nvPr>
            <p:ph idx="1"/>
          </p:nvPr>
        </p:nvSpPr>
        <p:spPr>
          <a:xfrm>
            <a:off x="715652" y="1552248"/>
            <a:ext cx="10515600" cy="4351338"/>
          </a:xfrm>
        </p:spPr>
        <p:txBody>
          <a:bodyPr/>
          <a:lstStyle/>
          <a:p>
            <a:pPr algn="l"/>
            <a:endParaRPr lang="ru-KZ" sz="1800" b="0" i="0" u="none" strike="noStrike" baseline="0" dirty="0">
              <a:solidFill>
                <a:srgbClr val="000000"/>
              </a:solidFill>
              <a:latin typeface="Myriad Pro"/>
            </a:endParaRPr>
          </a:p>
          <a:p>
            <a:pPr algn="just"/>
            <a:r>
              <a:rPr lang="en-US" sz="2000" b="1" i="0" u="none" strike="noStrike" baseline="0" dirty="0">
                <a:latin typeface="Myriad Pro"/>
              </a:rPr>
              <a:t>C</a:t>
            </a:r>
            <a:r>
              <a:rPr lang="en-US" sz="2000" b="0" i="0" u="none" strike="noStrike" baseline="0" dirty="0">
                <a:latin typeface="Minion Pro"/>
              </a:rPr>
              <a:t>onnective tissue in which fat-storing cells or </a:t>
            </a:r>
            <a:r>
              <a:rPr lang="en-US" sz="2000" b="1" i="0" u="none" strike="noStrike" baseline="0" dirty="0">
                <a:latin typeface="Myriad Pro"/>
              </a:rPr>
              <a:t>adipocytes </a:t>
            </a:r>
            <a:r>
              <a:rPr lang="en-US" sz="2000" b="0" i="0" u="none" strike="noStrike" baseline="0" dirty="0">
                <a:latin typeface="Minion Pro"/>
              </a:rPr>
              <a:t>predominate is called </a:t>
            </a:r>
            <a:r>
              <a:rPr lang="en-US" sz="2000" b="1" i="0" u="none" strike="noStrike" baseline="0" dirty="0">
                <a:latin typeface="Myriad Pro"/>
              </a:rPr>
              <a:t>adipose tissue</a:t>
            </a:r>
            <a:r>
              <a:rPr lang="en-US" sz="2000" b="0" i="0" u="none" strike="noStrike" baseline="0" dirty="0">
                <a:latin typeface="Minion Pro"/>
              </a:rPr>
              <a:t>. These large cells are typically found isolated or in small groups within loose or dense irregular connective tissue but occur in large aggregates in adipose tissue or “fat” in many organs and body regions. Adipose tissue normally represents 15%-20% of the body weight in men, somewhat more in women. Besides serving as storage depots for neutral fats, chiefly triglycerides (long-chain fatty acyl esters of glycerol), adipocytes function as key regulators of the body’s overall energy metabolism. With a growing epidemic of obesity and its associated health problems, including diabetes and heart disease, adipocytes and adipose tissue now constitute a major area of medical research.</a:t>
            </a:r>
            <a:endParaRPr lang="ru-KZ" sz="3200" dirty="0"/>
          </a:p>
        </p:txBody>
      </p:sp>
    </p:spTree>
    <p:extLst>
      <p:ext uri="{BB962C8B-B14F-4D97-AF65-F5344CB8AC3E}">
        <p14:creationId xmlns:p14="http://schemas.microsoft.com/office/powerpoint/2010/main" val="7140250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204FEC74-3134-4C8C-A6EC-908B21807ED8}"/>
              </a:ext>
            </a:extLst>
          </p:cNvPr>
          <p:cNvSpPr>
            <a:spLocks noGrp="1"/>
          </p:cNvSpPr>
          <p:nvPr>
            <p:ph idx="1"/>
          </p:nvPr>
        </p:nvSpPr>
        <p:spPr>
          <a:xfrm>
            <a:off x="838200" y="309716"/>
            <a:ext cx="10515600" cy="6356555"/>
          </a:xfrm>
        </p:spPr>
        <p:txBody>
          <a:bodyPr>
            <a:normAutofit/>
          </a:bodyPr>
          <a:lstStyle/>
          <a:p>
            <a:pPr algn="l"/>
            <a:endParaRPr lang="ru-KZ" sz="1800" b="0" i="0" u="none" strike="noStrike" baseline="0" dirty="0">
              <a:solidFill>
                <a:srgbClr val="000000"/>
              </a:solidFill>
              <a:latin typeface="Minion Pro"/>
            </a:endParaRPr>
          </a:p>
          <a:p>
            <a:endParaRPr lang="ru-KZ" sz="1900" b="0" i="0" u="none" strike="noStrike" baseline="0" dirty="0">
              <a:latin typeface="Minion Pro"/>
            </a:endParaRPr>
          </a:p>
          <a:p>
            <a:r>
              <a:rPr lang="en-US" sz="2400" b="0" i="0" u="none" strike="noStrike" baseline="0" dirty="0">
                <a:latin typeface="Minion Pro"/>
              </a:rPr>
              <a:t>The defining cells of adipose tissue (fat), </a:t>
            </a:r>
            <a:r>
              <a:rPr lang="en-US" sz="2400" b="1" i="0" u="none" strike="noStrike" baseline="0" dirty="0">
                <a:latin typeface="Minion Pro"/>
              </a:rPr>
              <a:t>adipocytes</a:t>
            </a:r>
            <a:r>
              <a:rPr lang="en-US" sz="2400" b="0" i="0" u="none" strike="noStrike" baseline="0" dirty="0">
                <a:latin typeface="Minion Pro"/>
              </a:rPr>
              <a:t>, are very large cells derived from mesenchyme and specialized for energy storage in lipid droplet(s) with </a:t>
            </a:r>
            <a:r>
              <a:rPr lang="en-US" sz="2400" b="1" i="0" u="none" strike="noStrike" baseline="0" dirty="0">
                <a:latin typeface="Minion Pro"/>
              </a:rPr>
              <a:t>triglycerides</a:t>
            </a:r>
            <a:r>
              <a:rPr lang="en-US" sz="2400" b="0" i="0" u="none" strike="noStrike" baseline="0" dirty="0">
                <a:latin typeface="Minion Pro"/>
              </a:rPr>
              <a:t>. </a:t>
            </a:r>
          </a:p>
          <a:p>
            <a:r>
              <a:rPr lang="en-US" sz="2400" b="0" i="0" u="none" strike="noStrike" baseline="0" dirty="0">
                <a:latin typeface="Minion Pro"/>
              </a:rPr>
              <a:t>■■Adipocytes store lipids from three sources: from dietary fats packaged as </a:t>
            </a:r>
            <a:r>
              <a:rPr lang="en-US" sz="2400" b="1" i="0" u="none" strike="noStrike" baseline="0" dirty="0">
                <a:latin typeface="Minion Pro"/>
              </a:rPr>
              <a:t>chylomicrons </a:t>
            </a:r>
            <a:r>
              <a:rPr lang="en-US" sz="2400" b="0" i="0" u="none" strike="noStrike" baseline="0" dirty="0">
                <a:latin typeface="Minion Pro"/>
              </a:rPr>
              <a:t>in the intestine; from triglycerides produced in the liver; and from fatty acids synthesized locally. </a:t>
            </a:r>
          </a:p>
          <a:p>
            <a:r>
              <a:rPr lang="en-US" sz="2400" b="0" i="0" u="none" strike="noStrike" baseline="0" dirty="0">
                <a:latin typeface="Minion Pro"/>
              </a:rPr>
              <a:t>■■There are two types of adipose tissue: </a:t>
            </a:r>
            <a:r>
              <a:rPr lang="en-US" sz="2400" b="1" i="0" u="none" strike="noStrike" baseline="0" dirty="0">
                <a:latin typeface="Minion Pro"/>
              </a:rPr>
              <a:t>white fat </a:t>
            </a:r>
            <a:r>
              <a:rPr lang="en-US" sz="2400" b="0" i="0" u="none" strike="noStrike" baseline="0" dirty="0">
                <a:latin typeface="Minion Pro"/>
              </a:rPr>
              <a:t>and </a:t>
            </a:r>
            <a:r>
              <a:rPr lang="en-US" sz="2400" b="1" i="0" u="none" strike="noStrike" baseline="0" dirty="0">
                <a:latin typeface="Minion Pro"/>
              </a:rPr>
              <a:t>brown fat</a:t>
            </a:r>
            <a:r>
              <a:rPr lang="en-US" sz="2400" b="0" i="0" u="none" strike="noStrike" baseline="0" dirty="0">
                <a:latin typeface="Minion Pro"/>
              </a:rPr>
              <a:t>. </a:t>
            </a:r>
          </a:p>
          <a:p>
            <a:endParaRPr lang="ru-KZ" dirty="0"/>
          </a:p>
        </p:txBody>
      </p:sp>
    </p:spTree>
    <p:extLst>
      <p:ext uri="{BB962C8B-B14F-4D97-AF65-F5344CB8AC3E}">
        <p14:creationId xmlns:p14="http://schemas.microsoft.com/office/powerpoint/2010/main" val="41710604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EF4841D5-5912-4646-8EC3-3D7C4EAB930A}"/>
              </a:ext>
            </a:extLst>
          </p:cNvPr>
          <p:cNvSpPr>
            <a:spLocks noGrp="1"/>
          </p:cNvSpPr>
          <p:nvPr>
            <p:ph idx="1"/>
          </p:nvPr>
        </p:nvSpPr>
        <p:spPr/>
        <p:txBody>
          <a:bodyPr>
            <a:normAutofit/>
          </a:bodyPr>
          <a:lstStyle/>
          <a:p>
            <a:r>
              <a:rPr lang="en-US" sz="3200" b="0" i="0" u="none" strike="noStrike" baseline="0" dirty="0">
                <a:solidFill>
                  <a:srgbClr val="000000"/>
                </a:solidFill>
                <a:latin typeface="Minion Pro"/>
              </a:rPr>
              <a:t>The variety of connective tissue types in the body reflects differences in composition and amount of the cells, fibers, and ground substance which together are responsible for the remarkable structural, functional, and pathologic diversity of connective tissue.</a:t>
            </a:r>
            <a:endParaRPr lang="ru-KZ" sz="4400" dirty="0"/>
          </a:p>
        </p:txBody>
      </p:sp>
    </p:spTree>
    <p:extLst>
      <p:ext uri="{BB962C8B-B14F-4D97-AF65-F5344CB8AC3E}">
        <p14:creationId xmlns:p14="http://schemas.microsoft.com/office/powerpoint/2010/main" val="11337018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DFC5FCF-4619-4546-A478-435248E78CF1}"/>
              </a:ext>
            </a:extLst>
          </p:cNvPr>
          <p:cNvSpPr>
            <a:spLocks noGrp="1"/>
          </p:cNvSpPr>
          <p:nvPr>
            <p:ph type="title"/>
          </p:nvPr>
        </p:nvSpPr>
        <p:spPr/>
        <p:txBody>
          <a:bodyPr/>
          <a:lstStyle/>
          <a:p>
            <a:r>
              <a:rPr lang="en-US" sz="3200" b="1" dirty="0">
                <a:latin typeface="Myriad Pro Black"/>
              </a:rPr>
              <a:t>White Adipose Tissue </a:t>
            </a:r>
            <a:br>
              <a:rPr lang="en-US" sz="3200" dirty="0">
                <a:latin typeface="Myriad Pro Black"/>
              </a:rPr>
            </a:br>
            <a:endParaRPr lang="ru-KZ" dirty="0"/>
          </a:p>
        </p:txBody>
      </p:sp>
      <p:sp>
        <p:nvSpPr>
          <p:cNvPr id="3" name="Объект 2">
            <a:extLst>
              <a:ext uri="{FF2B5EF4-FFF2-40B4-BE49-F238E27FC236}">
                <a16:creationId xmlns:a16="http://schemas.microsoft.com/office/drawing/2014/main" id="{752A9A7F-526D-44FD-8752-13364FB5CD49}"/>
              </a:ext>
            </a:extLst>
          </p:cNvPr>
          <p:cNvSpPr>
            <a:spLocks noGrp="1"/>
          </p:cNvSpPr>
          <p:nvPr>
            <p:ph idx="1"/>
          </p:nvPr>
        </p:nvSpPr>
        <p:spPr>
          <a:xfrm>
            <a:off x="668518" y="816956"/>
            <a:ext cx="10515600" cy="5423587"/>
          </a:xfrm>
        </p:spPr>
        <p:txBody>
          <a:bodyPr>
            <a:normAutofit/>
          </a:bodyPr>
          <a:lstStyle/>
          <a:p>
            <a:pPr algn="l"/>
            <a:endParaRPr lang="ru-KZ" sz="1900" b="0" i="0" u="none" strike="noStrike" baseline="0">
              <a:solidFill>
                <a:srgbClr val="000000"/>
              </a:solidFill>
              <a:latin typeface="Myriad Pro Black"/>
            </a:endParaRPr>
          </a:p>
          <a:p>
            <a:r>
              <a:rPr lang="en-US" sz="2400" b="1" i="0" u="none" strike="noStrike" baseline="0">
                <a:latin typeface="Minion Pro"/>
              </a:rPr>
              <a:t>White adipose tissue </a:t>
            </a:r>
            <a:r>
              <a:rPr lang="en-US" sz="2400" b="0" i="0" u="none" strike="noStrike" baseline="0">
                <a:latin typeface="Minion Pro"/>
              </a:rPr>
              <a:t>is found in many organs throughout the body, typically forming about 20% of the body weight in adults. </a:t>
            </a:r>
          </a:p>
          <a:p>
            <a:r>
              <a:rPr lang="en-US" sz="2400" b="0" i="0" u="none" strike="noStrike" baseline="0">
                <a:latin typeface="Minion Pro"/>
              </a:rPr>
              <a:t>Adipocytes of white fat are typically very </a:t>
            </a:r>
            <a:r>
              <a:rPr lang="en-US" sz="2400" b="1" i="0" u="none" strike="noStrike" baseline="0">
                <a:latin typeface="Minion Pro"/>
              </a:rPr>
              <a:t>large cells</a:t>
            </a:r>
            <a:r>
              <a:rPr lang="en-US" sz="2400" b="0" i="0" u="none" strike="noStrike" baseline="0">
                <a:latin typeface="Minion Pro"/>
              </a:rPr>
              <a:t>, ranging in diameter from 50 to 150 μm.</a:t>
            </a:r>
            <a:endParaRPr lang="ru-KZ" sz="2400" b="0" i="0" u="none" strike="noStrike" baseline="0">
              <a:latin typeface="Minion Pro"/>
            </a:endParaRPr>
          </a:p>
          <a:p>
            <a:r>
              <a:rPr lang="en-US" sz="2400" b="0" i="0" u="none" strike="noStrike" baseline="0">
                <a:latin typeface="Minion Pro"/>
              </a:rPr>
              <a:t>These cells each contain primarily </a:t>
            </a:r>
            <a:r>
              <a:rPr lang="en-US" sz="2400" b="1" i="0" u="none" strike="noStrike" baseline="0">
                <a:latin typeface="Minion Pro"/>
              </a:rPr>
              <a:t>one large lipid droplet </a:t>
            </a:r>
            <a:r>
              <a:rPr lang="en-US" sz="2400" b="0" i="0" u="none" strike="noStrike" baseline="0">
                <a:latin typeface="Minion Pro"/>
              </a:rPr>
              <a:t>(they are </a:t>
            </a:r>
            <a:r>
              <a:rPr lang="en-US" sz="2400" b="1" i="0" u="none" strike="noStrike" baseline="0">
                <a:latin typeface="Minion Pro"/>
              </a:rPr>
              <a:t>unilocular</a:t>
            </a:r>
            <a:r>
              <a:rPr lang="en-US" sz="2400" b="0" i="0" u="none" strike="noStrike" baseline="0">
                <a:latin typeface="Minion Pro"/>
              </a:rPr>
              <a:t>), causing the nucleus and remaining cytoplasm to be pushed against the plasmalemma. </a:t>
            </a:r>
          </a:p>
          <a:p>
            <a:r>
              <a:rPr lang="en-US" sz="2400" b="0" i="0" u="none" strike="noStrike" baseline="0">
                <a:latin typeface="Minion Pro"/>
              </a:rPr>
              <a:t>Fatty acids are released from white adipocytes by </a:t>
            </a:r>
            <a:r>
              <a:rPr lang="en-US" sz="2400" b="1" i="0" u="none" strike="noStrike" baseline="0">
                <a:latin typeface="Minion Pro"/>
              </a:rPr>
              <a:t>lipase </a:t>
            </a:r>
            <a:r>
              <a:rPr lang="en-US" sz="2400" b="0" i="0" u="none" strike="noStrike" baseline="0">
                <a:latin typeface="Minion Pro"/>
              </a:rPr>
              <a:t>activity when nutrients are needed and carried throughout the body on plasma proteins such as albumin. </a:t>
            </a:r>
          </a:p>
          <a:p>
            <a:r>
              <a:rPr lang="en-US" sz="2400" b="1" i="0" u="none" strike="noStrike" baseline="0">
                <a:latin typeface="Minion Pro"/>
              </a:rPr>
              <a:t>Leptin </a:t>
            </a:r>
            <a:r>
              <a:rPr lang="en-US" sz="2400" b="0" i="0" u="none" strike="noStrike" baseline="0">
                <a:latin typeface="Minion Pro"/>
              </a:rPr>
              <a:t>is a polypeptide hormone with target cells in the hypothalamus that is released from white adipocytes and helps regulate eating behavior. </a:t>
            </a:r>
          </a:p>
          <a:p>
            <a:endParaRPr lang="en-US" sz="1800" b="0" i="0" u="none" strike="noStrike" baseline="0">
              <a:latin typeface="Minion Pro"/>
            </a:endParaRPr>
          </a:p>
          <a:p>
            <a:endParaRPr lang="ru-KZ" dirty="0"/>
          </a:p>
        </p:txBody>
      </p:sp>
      <p:sp>
        <p:nvSpPr>
          <p:cNvPr id="5" name="TextBox 4">
            <a:extLst>
              <a:ext uri="{FF2B5EF4-FFF2-40B4-BE49-F238E27FC236}">
                <a16:creationId xmlns:a16="http://schemas.microsoft.com/office/drawing/2014/main" id="{A3E1E7D1-61CE-405C-B91B-A0981640579D}"/>
              </a:ext>
            </a:extLst>
          </p:cNvPr>
          <p:cNvSpPr txBox="1"/>
          <p:nvPr/>
        </p:nvSpPr>
        <p:spPr>
          <a:xfrm>
            <a:off x="2321351" y="5661878"/>
            <a:ext cx="6094428" cy="830997"/>
          </a:xfrm>
          <a:prstGeom prst="rect">
            <a:avLst/>
          </a:prstGeom>
          <a:noFill/>
        </p:spPr>
        <p:txBody>
          <a:bodyPr wrap="square">
            <a:spAutoFit/>
          </a:bodyPr>
          <a:lstStyle/>
          <a:p>
            <a:pPr algn="ctr"/>
            <a:r>
              <a:rPr lang="en-US" sz="2400" b="1" i="0" dirty="0">
                <a:solidFill>
                  <a:srgbClr val="212121"/>
                </a:solidFill>
                <a:effectLst/>
                <a:latin typeface="Minion Pro"/>
              </a:rPr>
              <a:t>white adipose tissue (WAT), the body’s main energy storage</a:t>
            </a:r>
            <a:endParaRPr lang="ru-KZ" sz="2400" b="1" dirty="0">
              <a:latin typeface="Minion Pro"/>
            </a:endParaRPr>
          </a:p>
        </p:txBody>
      </p:sp>
    </p:spTree>
    <p:extLst>
      <p:ext uri="{BB962C8B-B14F-4D97-AF65-F5344CB8AC3E}">
        <p14:creationId xmlns:p14="http://schemas.microsoft.com/office/powerpoint/2010/main" val="3517491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E7D3DE6-E5F1-4AB4-A20F-24D9A7B14B62}"/>
              </a:ext>
            </a:extLst>
          </p:cNvPr>
          <p:cNvSpPr>
            <a:spLocks noGrp="1"/>
          </p:cNvSpPr>
          <p:nvPr>
            <p:ph type="title"/>
          </p:nvPr>
        </p:nvSpPr>
        <p:spPr/>
        <p:txBody>
          <a:bodyPr/>
          <a:lstStyle/>
          <a:p>
            <a:endParaRPr lang="ru-KZ"/>
          </a:p>
        </p:txBody>
      </p:sp>
      <p:sp>
        <p:nvSpPr>
          <p:cNvPr id="3" name="Объект 2">
            <a:extLst>
              <a:ext uri="{FF2B5EF4-FFF2-40B4-BE49-F238E27FC236}">
                <a16:creationId xmlns:a16="http://schemas.microsoft.com/office/drawing/2014/main" id="{53CB3931-604C-47A3-A7F2-7FD4769BF12D}"/>
              </a:ext>
            </a:extLst>
          </p:cNvPr>
          <p:cNvSpPr>
            <a:spLocks noGrp="1"/>
          </p:cNvSpPr>
          <p:nvPr>
            <p:ph idx="1"/>
          </p:nvPr>
        </p:nvSpPr>
        <p:spPr/>
        <p:txBody>
          <a:bodyPr/>
          <a:lstStyle/>
          <a:p>
            <a:endParaRPr lang="ru-KZ" dirty="0"/>
          </a:p>
        </p:txBody>
      </p:sp>
      <p:pic>
        <p:nvPicPr>
          <p:cNvPr id="5" name="Рисунок 4">
            <a:extLst>
              <a:ext uri="{FF2B5EF4-FFF2-40B4-BE49-F238E27FC236}">
                <a16:creationId xmlns:a16="http://schemas.microsoft.com/office/drawing/2014/main" id="{4DF2FD61-0A0C-41DD-B81F-F845DF17796B}"/>
              </a:ext>
            </a:extLst>
          </p:cNvPr>
          <p:cNvPicPr>
            <a:picLocks noChangeAspect="1"/>
          </p:cNvPicPr>
          <p:nvPr/>
        </p:nvPicPr>
        <p:blipFill rotWithShape="1">
          <a:blip r:embed="rId2"/>
          <a:srcRect l="23892" t="19519" r="24922" b="8454"/>
          <a:stretch/>
        </p:blipFill>
        <p:spPr>
          <a:xfrm>
            <a:off x="1847654" y="211938"/>
            <a:ext cx="7711126" cy="6103671"/>
          </a:xfrm>
          <a:prstGeom prst="rect">
            <a:avLst/>
          </a:prstGeom>
        </p:spPr>
      </p:pic>
    </p:spTree>
    <p:extLst>
      <p:ext uri="{BB962C8B-B14F-4D97-AF65-F5344CB8AC3E}">
        <p14:creationId xmlns:p14="http://schemas.microsoft.com/office/powerpoint/2010/main" val="40180468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DFD700E-4EF1-46B0-8854-41EC6BC985CE}"/>
              </a:ext>
            </a:extLst>
          </p:cNvPr>
          <p:cNvSpPr>
            <a:spLocks noGrp="1"/>
          </p:cNvSpPr>
          <p:nvPr>
            <p:ph type="title"/>
          </p:nvPr>
        </p:nvSpPr>
        <p:spPr/>
        <p:txBody>
          <a:bodyPr/>
          <a:lstStyle/>
          <a:p>
            <a:r>
              <a:rPr lang="en-US" sz="2800" b="1" dirty="0">
                <a:latin typeface="Myriad Pro Black"/>
              </a:rPr>
              <a:t>Brown Adipose Tissue </a:t>
            </a:r>
            <a:br>
              <a:rPr lang="en-US" sz="2800" dirty="0">
                <a:latin typeface="Myriad Pro Black"/>
              </a:rPr>
            </a:br>
            <a:endParaRPr lang="ru-KZ" dirty="0"/>
          </a:p>
        </p:txBody>
      </p:sp>
      <p:sp>
        <p:nvSpPr>
          <p:cNvPr id="3" name="Объект 2">
            <a:extLst>
              <a:ext uri="{FF2B5EF4-FFF2-40B4-BE49-F238E27FC236}">
                <a16:creationId xmlns:a16="http://schemas.microsoft.com/office/drawing/2014/main" id="{CEF08B87-32D4-4685-9A33-68C93A2FD6ED}"/>
              </a:ext>
            </a:extLst>
          </p:cNvPr>
          <p:cNvSpPr>
            <a:spLocks noGrp="1"/>
          </p:cNvSpPr>
          <p:nvPr>
            <p:ph idx="1"/>
          </p:nvPr>
        </p:nvSpPr>
        <p:spPr>
          <a:xfrm>
            <a:off x="593102" y="1253331"/>
            <a:ext cx="10681355" cy="4351338"/>
          </a:xfrm>
        </p:spPr>
        <p:txBody>
          <a:bodyPr/>
          <a:lstStyle/>
          <a:p>
            <a:pPr algn="l"/>
            <a:endParaRPr lang="ru-KZ" sz="1800" b="0" i="0" u="none" strike="noStrike" baseline="0" dirty="0">
              <a:solidFill>
                <a:srgbClr val="000000"/>
              </a:solidFill>
              <a:latin typeface="Myriad Pro Black"/>
            </a:endParaRPr>
          </a:p>
          <a:p>
            <a:r>
              <a:rPr lang="en-US" sz="2400" b="1" i="0" u="none" strike="noStrike" baseline="0" dirty="0">
                <a:latin typeface="Minion Pro"/>
              </a:rPr>
              <a:t>Brown fat </a:t>
            </a:r>
            <a:r>
              <a:rPr lang="en-US" sz="2400" b="0" i="0" u="none" strike="noStrike" baseline="0" dirty="0">
                <a:latin typeface="Minion Pro"/>
              </a:rPr>
              <a:t>comprises up to 5% of the newborn body weight but smaller amounts in adults. </a:t>
            </a:r>
          </a:p>
          <a:p>
            <a:r>
              <a:rPr lang="en-US" sz="2400" b="0" i="0" u="none" strike="noStrike" baseline="0" dirty="0">
                <a:latin typeface="Minion Pro"/>
              </a:rPr>
              <a:t>Adipocytes of this tissue are typically smaller than those of white fat and contain primarily </a:t>
            </a:r>
            <a:r>
              <a:rPr lang="en-US" sz="2400" b="1" i="0" u="none" strike="noStrike" baseline="0" dirty="0">
                <a:latin typeface="Minion Pro"/>
              </a:rPr>
              <a:t>many small lipid droplets </a:t>
            </a:r>
            <a:r>
              <a:rPr lang="en-US" sz="2400" b="0" i="0" u="none" strike="noStrike" baseline="0" dirty="0">
                <a:latin typeface="Minion Pro"/>
              </a:rPr>
              <a:t>(they are </a:t>
            </a:r>
            <a:r>
              <a:rPr lang="en-US" sz="2400" b="1" i="0" u="none" strike="noStrike" baseline="0" dirty="0">
                <a:latin typeface="Minion Pro"/>
              </a:rPr>
              <a:t>multilocular</a:t>
            </a:r>
            <a:r>
              <a:rPr lang="en-US" sz="2400" b="0" i="0" u="none" strike="noStrike" baseline="0" dirty="0">
                <a:latin typeface="Minion Pro"/>
              </a:rPr>
              <a:t>) in cytoplasm containing many mitochondria and a central nucleus. </a:t>
            </a:r>
          </a:p>
          <a:p>
            <a:r>
              <a:rPr lang="en-US" sz="2400" b="0" i="0" u="none" strike="noStrike" baseline="0" dirty="0">
                <a:latin typeface="Minion Pro"/>
              </a:rPr>
              <a:t>Fatty acids released in adipocytes of brown fat are metabolized in mitochondria of these cells for </a:t>
            </a:r>
            <a:r>
              <a:rPr lang="en-US" sz="2400" b="1" i="0" u="none" strike="noStrike" baseline="0" dirty="0">
                <a:latin typeface="Minion Pro"/>
              </a:rPr>
              <a:t>thermogenesis </a:t>
            </a:r>
            <a:r>
              <a:rPr lang="en-US" sz="2400" b="0" i="0" u="none" strike="noStrike" baseline="0" dirty="0">
                <a:latin typeface="Minion Pro"/>
              </a:rPr>
              <a:t>rather than ATP synthesis, using </a:t>
            </a:r>
            <a:r>
              <a:rPr lang="en-US" sz="2400" b="1" i="0" u="none" strike="noStrike" baseline="0" dirty="0">
                <a:latin typeface="Minion Pro"/>
              </a:rPr>
              <a:t>uncoupling protein-1</a:t>
            </a:r>
            <a:r>
              <a:rPr lang="en-US" sz="2400" b="0" i="0" u="none" strike="noStrike" baseline="0" dirty="0">
                <a:latin typeface="Minion Pro"/>
              </a:rPr>
              <a:t>. </a:t>
            </a:r>
          </a:p>
          <a:p>
            <a:endParaRPr lang="ru-KZ" dirty="0"/>
          </a:p>
        </p:txBody>
      </p:sp>
      <p:sp>
        <p:nvSpPr>
          <p:cNvPr id="5" name="TextBox 4">
            <a:extLst>
              <a:ext uri="{FF2B5EF4-FFF2-40B4-BE49-F238E27FC236}">
                <a16:creationId xmlns:a16="http://schemas.microsoft.com/office/drawing/2014/main" id="{49EB61DF-3332-470A-9BC7-EADE771B4069}"/>
              </a:ext>
            </a:extLst>
          </p:cNvPr>
          <p:cNvSpPr txBox="1"/>
          <p:nvPr/>
        </p:nvSpPr>
        <p:spPr>
          <a:xfrm>
            <a:off x="2092751" y="5388101"/>
            <a:ext cx="7541444" cy="707886"/>
          </a:xfrm>
          <a:prstGeom prst="rect">
            <a:avLst/>
          </a:prstGeom>
          <a:noFill/>
        </p:spPr>
        <p:txBody>
          <a:bodyPr wrap="square">
            <a:spAutoFit/>
          </a:bodyPr>
          <a:lstStyle/>
          <a:p>
            <a:pPr algn="ctr"/>
            <a:r>
              <a:rPr lang="en-US" sz="2000" b="1" i="0" dirty="0">
                <a:solidFill>
                  <a:srgbClr val="212121"/>
                </a:solidFill>
                <a:effectLst/>
                <a:latin typeface="Cambria" panose="02040503050406030204" pitchFamily="18" charset="0"/>
              </a:rPr>
              <a:t>brown adipose tissue (BAT) that dissipates energy as a defense against cold and maintains energy balance for the whole body</a:t>
            </a:r>
            <a:endParaRPr lang="ru-KZ" sz="2000" b="1" dirty="0"/>
          </a:p>
        </p:txBody>
      </p:sp>
    </p:spTree>
    <p:extLst>
      <p:ext uri="{BB962C8B-B14F-4D97-AF65-F5344CB8AC3E}">
        <p14:creationId xmlns:p14="http://schemas.microsoft.com/office/powerpoint/2010/main" val="3556357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5CDE256-5BAE-4E28-A701-D94B7941D674}"/>
              </a:ext>
            </a:extLst>
          </p:cNvPr>
          <p:cNvSpPr>
            <a:spLocks noGrp="1"/>
          </p:cNvSpPr>
          <p:nvPr>
            <p:ph type="title"/>
          </p:nvPr>
        </p:nvSpPr>
        <p:spPr/>
        <p:txBody>
          <a:bodyPr/>
          <a:lstStyle/>
          <a:p>
            <a:endParaRPr lang="ru-KZ"/>
          </a:p>
        </p:txBody>
      </p:sp>
      <p:sp>
        <p:nvSpPr>
          <p:cNvPr id="3" name="Объект 2">
            <a:extLst>
              <a:ext uri="{FF2B5EF4-FFF2-40B4-BE49-F238E27FC236}">
                <a16:creationId xmlns:a16="http://schemas.microsoft.com/office/drawing/2014/main" id="{4F7A367B-4CEB-40F8-95AA-595DD3170CC8}"/>
              </a:ext>
            </a:extLst>
          </p:cNvPr>
          <p:cNvSpPr>
            <a:spLocks noGrp="1"/>
          </p:cNvSpPr>
          <p:nvPr>
            <p:ph idx="1"/>
          </p:nvPr>
        </p:nvSpPr>
        <p:spPr/>
        <p:txBody>
          <a:bodyPr/>
          <a:lstStyle/>
          <a:p>
            <a:endParaRPr lang="ru-KZ"/>
          </a:p>
        </p:txBody>
      </p:sp>
      <p:pic>
        <p:nvPicPr>
          <p:cNvPr id="5" name="Рисунок 4">
            <a:extLst>
              <a:ext uri="{FF2B5EF4-FFF2-40B4-BE49-F238E27FC236}">
                <a16:creationId xmlns:a16="http://schemas.microsoft.com/office/drawing/2014/main" id="{8AEABAC9-DF99-4358-9C77-A11DC1E440FA}"/>
              </a:ext>
            </a:extLst>
          </p:cNvPr>
          <p:cNvPicPr>
            <a:picLocks noChangeAspect="1"/>
          </p:cNvPicPr>
          <p:nvPr/>
        </p:nvPicPr>
        <p:blipFill rotWithShape="1">
          <a:blip r:embed="rId2"/>
          <a:srcRect l="22578" t="24653" r="25928" b="7216"/>
          <a:stretch/>
        </p:blipFill>
        <p:spPr>
          <a:xfrm>
            <a:off x="1866506" y="465203"/>
            <a:ext cx="8031637" cy="5977310"/>
          </a:xfrm>
          <a:prstGeom prst="rect">
            <a:avLst/>
          </a:prstGeom>
        </p:spPr>
      </p:pic>
    </p:spTree>
    <p:extLst>
      <p:ext uri="{BB962C8B-B14F-4D97-AF65-F5344CB8AC3E}">
        <p14:creationId xmlns:p14="http://schemas.microsoft.com/office/powerpoint/2010/main" val="2039995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89B57C7-83E7-8E7D-7620-93A4F40E6C41}"/>
              </a:ext>
            </a:extLst>
          </p:cNvPr>
          <p:cNvSpPr>
            <a:spLocks noGrp="1"/>
          </p:cNvSpPr>
          <p:nvPr>
            <p:ph type="title"/>
          </p:nvPr>
        </p:nvSpPr>
        <p:spPr/>
        <p:txBody>
          <a:bodyPr/>
          <a:lstStyle/>
          <a:p>
            <a:r>
              <a:rPr lang="en-US" b="1" dirty="0">
                <a:latin typeface="Minion Pro"/>
              </a:rPr>
              <a:t>Blood tissue</a:t>
            </a:r>
            <a:endParaRPr lang="ru-RU" b="1" dirty="0">
              <a:latin typeface="Minion Pro"/>
            </a:endParaRPr>
          </a:p>
        </p:txBody>
      </p:sp>
      <p:sp>
        <p:nvSpPr>
          <p:cNvPr id="3" name="Объект 2">
            <a:extLst>
              <a:ext uri="{FF2B5EF4-FFF2-40B4-BE49-F238E27FC236}">
                <a16:creationId xmlns:a16="http://schemas.microsoft.com/office/drawing/2014/main" id="{F24393B2-0425-AEB0-1F8F-3D416DC47F61}"/>
              </a:ext>
            </a:extLst>
          </p:cNvPr>
          <p:cNvSpPr>
            <a:spLocks noGrp="1"/>
          </p:cNvSpPr>
          <p:nvPr>
            <p:ph idx="1"/>
          </p:nvPr>
        </p:nvSpPr>
        <p:spPr/>
        <p:txBody>
          <a:bodyPr>
            <a:normAutofit/>
          </a:bodyPr>
          <a:lstStyle/>
          <a:p>
            <a:r>
              <a:rPr lang="en-US" sz="3200" dirty="0">
                <a:latin typeface="Minion Pro"/>
              </a:rPr>
              <a:t>Blood is a specialized connective tissue consisting of cells and fluid extracellular material called plasma. Propelled mainly by rhythmic contractions of the heart, about 5 L of blood in an average adult moves unidirectionally within the closed circulatory system. The so-called formed elements circulating in the plasma are erythrocytes (red blood cells), leukocytes (white blood cells [WBCs]), and platelets.</a:t>
            </a:r>
            <a:endParaRPr lang="ru-RU" sz="3200" dirty="0">
              <a:latin typeface="Minion Pro"/>
            </a:endParaRPr>
          </a:p>
        </p:txBody>
      </p:sp>
    </p:spTree>
    <p:extLst>
      <p:ext uri="{BB962C8B-B14F-4D97-AF65-F5344CB8AC3E}">
        <p14:creationId xmlns:p14="http://schemas.microsoft.com/office/powerpoint/2010/main" val="27597625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6377BD6-23A0-A399-D884-9F9F16D7198D}"/>
              </a:ext>
            </a:extLst>
          </p:cNvPr>
          <p:cNvSpPr>
            <a:spLocks noGrp="1"/>
          </p:cNvSpPr>
          <p:nvPr>
            <p:ph type="title"/>
          </p:nvPr>
        </p:nvSpPr>
        <p:spPr>
          <a:xfrm>
            <a:off x="543232" y="-72232"/>
            <a:ext cx="10515600" cy="1325563"/>
          </a:xfrm>
        </p:spPr>
        <p:txBody>
          <a:bodyPr/>
          <a:lstStyle/>
          <a:p>
            <a:r>
              <a:rPr lang="en-US" b="1" dirty="0">
                <a:latin typeface="Minion Pro"/>
              </a:rPr>
              <a:t>Composition of plasma</a:t>
            </a:r>
            <a:endParaRPr lang="ru-RU" b="1" dirty="0">
              <a:latin typeface="Minion Pro"/>
            </a:endParaRPr>
          </a:p>
        </p:txBody>
      </p:sp>
      <p:sp>
        <p:nvSpPr>
          <p:cNvPr id="3" name="Объект 2">
            <a:extLst>
              <a:ext uri="{FF2B5EF4-FFF2-40B4-BE49-F238E27FC236}">
                <a16:creationId xmlns:a16="http://schemas.microsoft.com/office/drawing/2014/main" id="{839191C3-D01F-E641-D5E7-40C180AE4A97}"/>
              </a:ext>
            </a:extLst>
          </p:cNvPr>
          <p:cNvSpPr>
            <a:spLocks noGrp="1"/>
          </p:cNvSpPr>
          <p:nvPr>
            <p:ph idx="1"/>
          </p:nvPr>
        </p:nvSpPr>
        <p:spPr>
          <a:xfrm>
            <a:off x="543232" y="1253331"/>
            <a:ext cx="10515600" cy="5239544"/>
          </a:xfrm>
        </p:spPr>
        <p:txBody>
          <a:bodyPr>
            <a:normAutofit fontScale="85000" lnSpcReduction="20000"/>
          </a:bodyPr>
          <a:lstStyle/>
          <a:p>
            <a:r>
              <a:rPr lang="en-US" dirty="0">
                <a:latin typeface="Minion Pro"/>
              </a:rPr>
              <a:t>Plasma is an aqueous solution, pH 7.4. In the plasma the dissolved components are mostly plasma proteins, but they also include nutrients, respiratory gases, nitrogenous waste products, hormones, and inorganic ions collectively called electrolytes. The major plasma proteins include the following: </a:t>
            </a:r>
          </a:p>
          <a:p>
            <a:r>
              <a:rPr lang="en-US" dirty="0">
                <a:latin typeface="Minion Pro"/>
              </a:rPr>
              <a:t>■ </a:t>
            </a:r>
            <a:r>
              <a:rPr lang="en-US" b="1" dirty="0">
                <a:latin typeface="Minion Pro"/>
              </a:rPr>
              <a:t>Albumin</a:t>
            </a:r>
            <a:r>
              <a:rPr lang="en-US" dirty="0">
                <a:latin typeface="Minion Pro"/>
              </a:rPr>
              <a:t>, the most abundant plasma protein, is made in the liver and serves primarily to maintain the osmotic pressure of the blood. </a:t>
            </a:r>
          </a:p>
          <a:p>
            <a:r>
              <a:rPr lang="en-US" dirty="0">
                <a:latin typeface="Minion Pro"/>
              </a:rPr>
              <a:t>■ </a:t>
            </a:r>
            <a:r>
              <a:rPr lang="en-US" b="1" dirty="0">
                <a:latin typeface="Minion Pro"/>
              </a:rPr>
              <a:t>Globulins</a:t>
            </a:r>
            <a:r>
              <a:rPr lang="en-US" dirty="0">
                <a:latin typeface="Minion Pro"/>
              </a:rPr>
              <a:t> (α- and β-globulins), made by the liver and other cells, include transferrin and other transport fac tors; fibronectin; prothrombin and other coagulation </a:t>
            </a:r>
            <a:r>
              <a:rPr lang="en-US" dirty="0"/>
              <a:t>factors; lipoproteins and other proteins entering blood from tissues. </a:t>
            </a:r>
          </a:p>
          <a:p>
            <a:r>
              <a:rPr lang="en-US" dirty="0"/>
              <a:t>■ </a:t>
            </a:r>
            <a:r>
              <a:rPr lang="en-US" b="1" dirty="0"/>
              <a:t>Immunoglobulins</a:t>
            </a:r>
            <a:r>
              <a:rPr lang="en-US" dirty="0"/>
              <a:t> (antibodies or </a:t>
            </a:r>
            <a:r>
              <a:rPr lang="el-GR" dirty="0"/>
              <a:t>γ-</a:t>
            </a:r>
            <a:r>
              <a:rPr lang="en-US" dirty="0"/>
              <a:t>globulins) secreted by plasma cells in many locations.</a:t>
            </a:r>
          </a:p>
          <a:p>
            <a:r>
              <a:rPr lang="en-US" dirty="0"/>
              <a:t>■ </a:t>
            </a:r>
            <a:r>
              <a:rPr lang="en-US" b="1" dirty="0"/>
              <a:t>Fibrinogen</a:t>
            </a:r>
            <a:r>
              <a:rPr lang="en-US" dirty="0"/>
              <a:t>, the largest plasma protein (340 </a:t>
            </a:r>
            <a:r>
              <a:rPr lang="en-US" dirty="0" err="1"/>
              <a:t>kD</a:t>
            </a:r>
            <a:r>
              <a:rPr lang="en-US" dirty="0"/>
              <a:t>), also made in the liver, which, during clotting, polymerizes as insoluble, cross-linked fibers of fibrin that block blood loss from small vessels.</a:t>
            </a:r>
          </a:p>
          <a:p>
            <a:r>
              <a:rPr lang="en-US" dirty="0"/>
              <a:t> ■ </a:t>
            </a:r>
            <a:r>
              <a:rPr lang="en-US" b="1" dirty="0"/>
              <a:t>Complement proteins, </a:t>
            </a:r>
            <a:r>
              <a:rPr lang="en-US" dirty="0"/>
              <a:t>which comprise a defensive system important in inflammation and destruction of microorganisms.</a:t>
            </a:r>
            <a:endParaRPr lang="ru-RU" dirty="0">
              <a:latin typeface="Minion Pro"/>
            </a:endParaRPr>
          </a:p>
        </p:txBody>
      </p:sp>
    </p:spTree>
    <p:extLst>
      <p:ext uri="{BB962C8B-B14F-4D97-AF65-F5344CB8AC3E}">
        <p14:creationId xmlns:p14="http://schemas.microsoft.com/office/powerpoint/2010/main" val="22384164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B89B808-3F24-6FA1-AEAF-797B9FF6A5F9}"/>
              </a:ext>
            </a:extLst>
          </p:cNvPr>
          <p:cNvSpPr>
            <a:spLocks noGrp="1"/>
          </p:cNvSpPr>
          <p:nvPr>
            <p:ph type="title"/>
          </p:nvPr>
        </p:nvSpPr>
        <p:spPr/>
        <p:txBody>
          <a:bodyPr/>
          <a:lstStyle/>
          <a:p>
            <a:endParaRPr lang="ru-RU"/>
          </a:p>
        </p:txBody>
      </p:sp>
      <p:sp>
        <p:nvSpPr>
          <p:cNvPr id="3" name="Объект 2">
            <a:extLst>
              <a:ext uri="{FF2B5EF4-FFF2-40B4-BE49-F238E27FC236}">
                <a16:creationId xmlns:a16="http://schemas.microsoft.com/office/drawing/2014/main" id="{8455BBBD-291B-5192-C6A6-46A015C28CA2}"/>
              </a:ext>
            </a:extLst>
          </p:cNvPr>
          <p:cNvSpPr>
            <a:spLocks noGrp="1"/>
          </p:cNvSpPr>
          <p:nvPr>
            <p:ph idx="1"/>
          </p:nvPr>
        </p:nvSpPr>
        <p:spPr/>
        <p:txBody>
          <a:bodyPr/>
          <a:lstStyle/>
          <a:p>
            <a:endParaRPr lang="ru-RU" dirty="0"/>
          </a:p>
        </p:txBody>
      </p:sp>
      <p:pic>
        <p:nvPicPr>
          <p:cNvPr id="5" name="Рисунок 4">
            <a:extLst>
              <a:ext uri="{FF2B5EF4-FFF2-40B4-BE49-F238E27FC236}">
                <a16:creationId xmlns:a16="http://schemas.microsoft.com/office/drawing/2014/main" id="{3B7F2B9A-DF2F-4CBA-E89B-891E4DA4EC31}"/>
              </a:ext>
            </a:extLst>
          </p:cNvPr>
          <p:cNvPicPr>
            <a:picLocks noChangeAspect="1"/>
          </p:cNvPicPr>
          <p:nvPr/>
        </p:nvPicPr>
        <p:blipFill>
          <a:blip r:embed="rId2"/>
          <a:srcRect l="25161" t="21923" r="50000" b="12670"/>
          <a:stretch/>
        </p:blipFill>
        <p:spPr>
          <a:xfrm>
            <a:off x="604684" y="365124"/>
            <a:ext cx="4571999" cy="6397733"/>
          </a:xfrm>
          <a:prstGeom prst="rect">
            <a:avLst/>
          </a:prstGeom>
        </p:spPr>
      </p:pic>
      <p:pic>
        <p:nvPicPr>
          <p:cNvPr id="7" name="Рисунок 6">
            <a:extLst>
              <a:ext uri="{FF2B5EF4-FFF2-40B4-BE49-F238E27FC236}">
                <a16:creationId xmlns:a16="http://schemas.microsoft.com/office/drawing/2014/main" id="{36939B2C-C8EE-3B34-A311-331EB461E8A4}"/>
              </a:ext>
            </a:extLst>
          </p:cNvPr>
          <p:cNvPicPr>
            <a:picLocks noChangeAspect="1"/>
          </p:cNvPicPr>
          <p:nvPr/>
        </p:nvPicPr>
        <p:blipFill>
          <a:blip r:embed="rId3"/>
          <a:srcRect l="25524" t="21491" r="50000" b="27946"/>
          <a:stretch/>
        </p:blipFill>
        <p:spPr>
          <a:xfrm>
            <a:off x="5538021" y="365124"/>
            <a:ext cx="5315587" cy="6173788"/>
          </a:xfrm>
          <a:prstGeom prst="rect">
            <a:avLst/>
          </a:prstGeom>
        </p:spPr>
      </p:pic>
    </p:spTree>
    <p:extLst>
      <p:ext uri="{BB962C8B-B14F-4D97-AF65-F5344CB8AC3E}">
        <p14:creationId xmlns:p14="http://schemas.microsoft.com/office/powerpoint/2010/main" val="29379063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1BD3883E-F8F2-70A5-393C-975785A8C4F3}"/>
              </a:ext>
            </a:extLst>
          </p:cNvPr>
          <p:cNvSpPr>
            <a:spLocks noGrp="1"/>
          </p:cNvSpPr>
          <p:nvPr>
            <p:ph idx="1"/>
          </p:nvPr>
        </p:nvSpPr>
        <p:spPr/>
        <p:txBody>
          <a:bodyPr/>
          <a:lstStyle/>
          <a:p>
            <a:endParaRPr lang="ru-RU"/>
          </a:p>
        </p:txBody>
      </p:sp>
      <p:pic>
        <p:nvPicPr>
          <p:cNvPr id="5" name="Рисунок 4">
            <a:extLst>
              <a:ext uri="{FF2B5EF4-FFF2-40B4-BE49-F238E27FC236}">
                <a16:creationId xmlns:a16="http://schemas.microsoft.com/office/drawing/2014/main" id="{B8921D51-9E28-A49C-F696-9D4FDD0389B7}"/>
              </a:ext>
            </a:extLst>
          </p:cNvPr>
          <p:cNvPicPr>
            <a:picLocks noChangeAspect="1"/>
          </p:cNvPicPr>
          <p:nvPr/>
        </p:nvPicPr>
        <p:blipFill>
          <a:blip r:embed="rId3"/>
          <a:srcRect l="23710" t="26609" r="26572" b="28377"/>
          <a:stretch/>
        </p:blipFill>
        <p:spPr>
          <a:xfrm>
            <a:off x="646469" y="597514"/>
            <a:ext cx="10515601" cy="5662971"/>
          </a:xfrm>
          <a:prstGeom prst="rect">
            <a:avLst/>
          </a:prstGeom>
        </p:spPr>
      </p:pic>
    </p:spTree>
    <p:extLst>
      <p:ext uri="{BB962C8B-B14F-4D97-AF65-F5344CB8AC3E}">
        <p14:creationId xmlns:p14="http://schemas.microsoft.com/office/powerpoint/2010/main" val="8017695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A8C324A-3313-E3A7-6EAF-3A694AD8998E}"/>
              </a:ext>
            </a:extLst>
          </p:cNvPr>
          <p:cNvSpPr>
            <a:spLocks noGrp="1"/>
          </p:cNvSpPr>
          <p:nvPr>
            <p:ph type="title"/>
          </p:nvPr>
        </p:nvSpPr>
        <p:spPr/>
        <p:txBody>
          <a:bodyPr/>
          <a:lstStyle/>
          <a:p>
            <a:r>
              <a:rPr lang="en-US" b="1" dirty="0">
                <a:latin typeface="Minion Pro"/>
              </a:rPr>
              <a:t>Blood cells </a:t>
            </a:r>
            <a:endParaRPr lang="ru-RU" b="1" dirty="0">
              <a:latin typeface="Minion Pro"/>
            </a:endParaRPr>
          </a:p>
        </p:txBody>
      </p:sp>
      <p:sp>
        <p:nvSpPr>
          <p:cNvPr id="3" name="Объект 2">
            <a:extLst>
              <a:ext uri="{FF2B5EF4-FFF2-40B4-BE49-F238E27FC236}">
                <a16:creationId xmlns:a16="http://schemas.microsoft.com/office/drawing/2014/main" id="{44794622-06A7-88D1-6018-C26303232966}"/>
              </a:ext>
            </a:extLst>
          </p:cNvPr>
          <p:cNvSpPr>
            <a:spLocks noGrp="1"/>
          </p:cNvSpPr>
          <p:nvPr>
            <p:ph idx="1"/>
          </p:nvPr>
        </p:nvSpPr>
        <p:spPr/>
        <p:txBody>
          <a:bodyPr/>
          <a:lstStyle/>
          <a:p>
            <a:r>
              <a:rPr lang="en-US" b="1" dirty="0"/>
              <a:t>RBCs or erythrocytes, </a:t>
            </a:r>
            <a:r>
              <a:rPr lang="en-US" dirty="0"/>
              <a:t>which make up the hematocrit portion (~45%) of a blood sample, are enucleated, with 7.5 </a:t>
            </a:r>
            <a:r>
              <a:rPr lang="en-US" dirty="0" err="1"/>
              <a:t>μm</a:t>
            </a:r>
            <a:r>
              <a:rPr lang="en-US" dirty="0"/>
              <a:t> in diameter, filled with hemoglobin for the uptake, transport, and release of O2 , and with a normal life span of about 120 days. Because of their uniform dimensions and their presence in most tissue sections, RBCs can often be used by histologists as an internal standard to estimate the size of other nearby cells or structures. </a:t>
            </a:r>
          </a:p>
        </p:txBody>
      </p:sp>
    </p:spTree>
    <p:extLst>
      <p:ext uri="{BB962C8B-B14F-4D97-AF65-F5344CB8AC3E}">
        <p14:creationId xmlns:p14="http://schemas.microsoft.com/office/powerpoint/2010/main" val="36147226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1DA43C3-CCA6-D488-0742-734DEF05D219}"/>
              </a:ext>
            </a:extLst>
          </p:cNvPr>
          <p:cNvSpPr>
            <a:spLocks noGrp="1"/>
          </p:cNvSpPr>
          <p:nvPr>
            <p:ph type="title"/>
          </p:nvPr>
        </p:nvSpPr>
        <p:spPr/>
        <p:txBody>
          <a:bodyPr/>
          <a:lstStyle/>
          <a:p>
            <a:endParaRPr lang="ru-RU"/>
          </a:p>
        </p:txBody>
      </p:sp>
      <p:sp>
        <p:nvSpPr>
          <p:cNvPr id="3" name="Объект 2">
            <a:extLst>
              <a:ext uri="{FF2B5EF4-FFF2-40B4-BE49-F238E27FC236}">
                <a16:creationId xmlns:a16="http://schemas.microsoft.com/office/drawing/2014/main" id="{70718B7E-FB27-239B-40DA-CC11380136B0}"/>
              </a:ext>
            </a:extLst>
          </p:cNvPr>
          <p:cNvSpPr>
            <a:spLocks noGrp="1"/>
          </p:cNvSpPr>
          <p:nvPr>
            <p:ph idx="1"/>
          </p:nvPr>
        </p:nvSpPr>
        <p:spPr/>
        <p:txBody>
          <a:bodyPr/>
          <a:lstStyle/>
          <a:p>
            <a:endParaRPr lang="ru-RU"/>
          </a:p>
        </p:txBody>
      </p:sp>
      <p:pic>
        <p:nvPicPr>
          <p:cNvPr id="5" name="Рисунок 4">
            <a:extLst>
              <a:ext uri="{FF2B5EF4-FFF2-40B4-BE49-F238E27FC236}">
                <a16:creationId xmlns:a16="http://schemas.microsoft.com/office/drawing/2014/main" id="{291C772B-2FD5-4601-4B01-16AB03FF0F0F}"/>
              </a:ext>
            </a:extLst>
          </p:cNvPr>
          <p:cNvPicPr>
            <a:picLocks noChangeAspect="1"/>
          </p:cNvPicPr>
          <p:nvPr/>
        </p:nvPicPr>
        <p:blipFill>
          <a:blip r:embed="rId2"/>
          <a:srcRect l="22984" t="17618" r="26451" b="32465"/>
          <a:stretch/>
        </p:blipFill>
        <p:spPr>
          <a:xfrm>
            <a:off x="639354" y="230188"/>
            <a:ext cx="10714446" cy="5946775"/>
          </a:xfrm>
          <a:prstGeom prst="rect">
            <a:avLst/>
          </a:prstGeom>
        </p:spPr>
      </p:pic>
    </p:spTree>
    <p:extLst>
      <p:ext uri="{BB962C8B-B14F-4D97-AF65-F5344CB8AC3E}">
        <p14:creationId xmlns:p14="http://schemas.microsoft.com/office/powerpoint/2010/main" val="19709178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F882D4A-5F90-4E46-BC3D-EACA738D843E}"/>
              </a:ext>
            </a:extLst>
          </p:cNvPr>
          <p:cNvSpPr>
            <a:spLocks noGrp="1"/>
          </p:cNvSpPr>
          <p:nvPr>
            <p:ph type="title"/>
          </p:nvPr>
        </p:nvSpPr>
        <p:spPr/>
        <p:txBody>
          <a:bodyPr/>
          <a:lstStyle/>
          <a:p>
            <a:endParaRPr lang="ru-KZ"/>
          </a:p>
        </p:txBody>
      </p:sp>
      <p:sp>
        <p:nvSpPr>
          <p:cNvPr id="3" name="Объект 2">
            <a:extLst>
              <a:ext uri="{FF2B5EF4-FFF2-40B4-BE49-F238E27FC236}">
                <a16:creationId xmlns:a16="http://schemas.microsoft.com/office/drawing/2014/main" id="{0AF45B04-29CC-4D9A-9403-2C1BD688A29A}"/>
              </a:ext>
            </a:extLst>
          </p:cNvPr>
          <p:cNvSpPr>
            <a:spLocks noGrp="1"/>
          </p:cNvSpPr>
          <p:nvPr>
            <p:ph idx="1"/>
          </p:nvPr>
        </p:nvSpPr>
        <p:spPr/>
        <p:txBody>
          <a:bodyPr/>
          <a:lstStyle/>
          <a:p>
            <a:endParaRPr lang="ru-KZ"/>
          </a:p>
        </p:txBody>
      </p:sp>
      <p:pic>
        <p:nvPicPr>
          <p:cNvPr id="5" name="Рисунок 4">
            <a:extLst>
              <a:ext uri="{FF2B5EF4-FFF2-40B4-BE49-F238E27FC236}">
                <a16:creationId xmlns:a16="http://schemas.microsoft.com/office/drawing/2014/main" id="{41D03804-B7CD-46BE-88AD-003AF84F70FC}"/>
              </a:ext>
            </a:extLst>
          </p:cNvPr>
          <p:cNvPicPr>
            <a:picLocks noChangeAspect="1"/>
          </p:cNvPicPr>
          <p:nvPr/>
        </p:nvPicPr>
        <p:blipFill rotWithShape="1">
          <a:blip r:embed="rId2"/>
          <a:srcRect l="25593" t="38076" r="52062" b="16976"/>
          <a:stretch/>
        </p:blipFill>
        <p:spPr>
          <a:xfrm>
            <a:off x="2620652" y="203826"/>
            <a:ext cx="5401558" cy="5973137"/>
          </a:xfrm>
          <a:prstGeom prst="rect">
            <a:avLst/>
          </a:prstGeom>
        </p:spPr>
      </p:pic>
    </p:spTree>
    <p:extLst>
      <p:ext uri="{BB962C8B-B14F-4D97-AF65-F5344CB8AC3E}">
        <p14:creationId xmlns:p14="http://schemas.microsoft.com/office/powerpoint/2010/main" val="18840647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3FEDFC67-1BD2-8A3C-9097-DDA9D624641C}"/>
              </a:ext>
            </a:extLst>
          </p:cNvPr>
          <p:cNvPicPr>
            <a:picLocks noChangeAspect="1"/>
          </p:cNvPicPr>
          <p:nvPr/>
        </p:nvPicPr>
        <p:blipFill>
          <a:blip r:embed="rId2"/>
          <a:srcRect l="22742" t="30528" r="26694" b="26871"/>
          <a:stretch/>
        </p:blipFill>
        <p:spPr>
          <a:xfrm>
            <a:off x="564521" y="740029"/>
            <a:ext cx="10821234" cy="5380551"/>
          </a:xfrm>
          <a:prstGeom prst="rect">
            <a:avLst/>
          </a:prstGeom>
        </p:spPr>
      </p:pic>
    </p:spTree>
    <p:extLst>
      <p:ext uri="{BB962C8B-B14F-4D97-AF65-F5344CB8AC3E}">
        <p14:creationId xmlns:p14="http://schemas.microsoft.com/office/powerpoint/2010/main" val="28682788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42190C3B-609B-A4EF-290E-1BDB294F64B2}"/>
              </a:ext>
            </a:extLst>
          </p:cNvPr>
          <p:cNvSpPr>
            <a:spLocks noGrp="1"/>
          </p:cNvSpPr>
          <p:nvPr>
            <p:ph idx="1"/>
          </p:nvPr>
        </p:nvSpPr>
        <p:spPr>
          <a:xfrm>
            <a:off x="675968" y="557263"/>
            <a:ext cx="10515600" cy="4351338"/>
          </a:xfrm>
        </p:spPr>
        <p:txBody>
          <a:bodyPr>
            <a:normAutofit fontScale="85000" lnSpcReduction="20000"/>
          </a:bodyPr>
          <a:lstStyle/>
          <a:p>
            <a:r>
              <a:rPr lang="en-US" dirty="0"/>
              <a:t>■WBCs or leukocytes are broadly grouped as granulocytes (neutrophils, eosinophils, basophils) or agranulocytes (lymphocytes, monocytes)</a:t>
            </a:r>
            <a:r>
              <a:rPr lang="kk-KZ" dirty="0"/>
              <a:t>, </a:t>
            </a:r>
            <a:r>
              <a:rPr lang="en-US" dirty="0"/>
              <a:t>based on the density of their cytoplasmic granules</a:t>
            </a:r>
            <a:r>
              <a:rPr lang="ru-RU" dirty="0"/>
              <a:t>.</a:t>
            </a:r>
          </a:p>
          <a:p>
            <a:endParaRPr lang="ru-RU" dirty="0"/>
          </a:p>
          <a:p>
            <a:r>
              <a:rPr lang="en-US" b="1" dirty="0"/>
              <a:t>Granulocytes possess </a:t>
            </a:r>
            <a:r>
              <a:rPr lang="en-US" dirty="0"/>
              <a:t>two major types of abundant cytoplasmic granules: lysosomes (often called azurophilic granules in blood cells) and specific granules that bind neutral, basic, or acidic stains and have specific functions. Granulocytes also have polymorphic nuclei with two or more distinct (almost separated) lobes and include the neutrophils, eosinophils, and basophils</a:t>
            </a:r>
            <a:r>
              <a:rPr lang="ru-RU" dirty="0"/>
              <a:t>.  </a:t>
            </a:r>
            <a:r>
              <a:rPr lang="en-US" dirty="0"/>
              <a:t>All granulocytes are also terminally differentiated cells with a life span of only a few days. Their Golgi complexes and rough ER are poorly developed, and with few mitochondria they depend largely on glycolysis for their energy needs. Most granulocytes undergo apoptosis in the connective tissue and billions of neutrophils alone die each day in adults. The resulting cellular debris is removed by macrophages and, like all apoptotic cell death, does not itself elicit an inflammatory response.</a:t>
            </a:r>
            <a:endParaRPr lang="ru-RU" dirty="0"/>
          </a:p>
        </p:txBody>
      </p:sp>
      <p:sp>
        <p:nvSpPr>
          <p:cNvPr id="5" name="TextBox 4">
            <a:extLst>
              <a:ext uri="{FF2B5EF4-FFF2-40B4-BE49-F238E27FC236}">
                <a16:creationId xmlns:a16="http://schemas.microsoft.com/office/drawing/2014/main" id="{FE237138-4D80-643B-E644-C60BF281B474}"/>
              </a:ext>
            </a:extLst>
          </p:cNvPr>
          <p:cNvSpPr txBox="1"/>
          <p:nvPr/>
        </p:nvSpPr>
        <p:spPr>
          <a:xfrm>
            <a:off x="1000432" y="5068299"/>
            <a:ext cx="10191136" cy="1200329"/>
          </a:xfrm>
          <a:prstGeom prst="rect">
            <a:avLst/>
          </a:prstGeom>
          <a:noFill/>
        </p:spPr>
        <p:txBody>
          <a:bodyPr wrap="square">
            <a:spAutoFit/>
          </a:bodyPr>
          <a:lstStyle/>
          <a:p>
            <a:r>
              <a:rPr lang="en-US" sz="2400" b="1" dirty="0"/>
              <a:t>Agranulocytes</a:t>
            </a:r>
            <a:r>
              <a:rPr lang="en-US" sz="2400" dirty="0"/>
              <a:t> lack specific granules</a:t>
            </a:r>
            <a:r>
              <a:rPr lang="ru-RU" sz="2400" dirty="0"/>
              <a:t>,</a:t>
            </a:r>
            <a:r>
              <a:rPr lang="en-US" sz="2400" dirty="0"/>
              <a:t> but do contain some azurophilic granules (lysosomes). The nucleus is spherical or indented but not lobulated. This group includes the lymphocytes and monocytes</a:t>
            </a:r>
            <a:r>
              <a:rPr lang="ru-RU" sz="2400" dirty="0"/>
              <a:t>.</a:t>
            </a:r>
          </a:p>
        </p:txBody>
      </p:sp>
    </p:spTree>
    <p:extLst>
      <p:ext uri="{BB962C8B-B14F-4D97-AF65-F5344CB8AC3E}">
        <p14:creationId xmlns:p14="http://schemas.microsoft.com/office/powerpoint/2010/main" val="314909286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803C60A-A735-6194-A403-174BEACCE27E}"/>
              </a:ext>
            </a:extLst>
          </p:cNvPr>
          <p:cNvSpPr>
            <a:spLocks noGrp="1"/>
          </p:cNvSpPr>
          <p:nvPr>
            <p:ph type="title"/>
          </p:nvPr>
        </p:nvSpPr>
        <p:spPr/>
        <p:txBody>
          <a:bodyPr/>
          <a:lstStyle/>
          <a:p>
            <a:endParaRPr lang="ru-RU"/>
          </a:p>
        </p:txBody>
      </p:sp>
      <p:sp>
        <p:nvSpPr>
          <p:cNvPr id="3" name="Объект 2">
            <a:extLst>
              <a:ext uri="{FF2B5EF4-FFF2-40B4-BE49-F238E27FC236}">
                <a16:creationId xmlns:a16="http://schemas.microsoft.com/office/drawing/2014/main" id="{02FC4C87-8AC1-2A3C-7F6F-6A59FBB0A4E7}"/>
              </a:ext>
            </a:extLst>
          </p:cNvPr>
          <p:cNvSpPr>
            <a:spLocks noGrp="1"/>
          </p:cNvSpPr>
          <p:nvPr>
            <p:ph idx="1"/>
          </p:nvPr>
        </p:nvSpPr>
        <p:spPr/>
        <p:txBody>
          <a:bodyPr/>
          <a:lstStyle/>
          <a:p>
            <a:endParaRPr lang="ru-RU"/>
          </a:p>
        </p:txBody>
      </p:sp>
      <p:pic>
        <p:nvPicPr>
          <p:cNvPr id="5" name="Рисунок 4">
            <a:extLst>
              <a:ext uri="{FF2B5EF4-FFF2-40B4-BE49-F238E27FC236}">
                <a16:creationId xmlns:a16="http://schemas.microsoft.com/office/drawing/2014/main" id="{8527850E-3B61-018B-EE5A-760971D5686A}"/>
              </a:ext>
            </a:extLst>
          </p:cNvPr>
          <p:cNvPicPr>
            <a:picLocks noChangeAspect="1"/>
          </p:cNvPicPr>
          <p:nvPr/>
        </p:nvPicPr>
        <p:blipFill>
          <a:blip r:embed="rId2"/>
          <a:srcRect l="23226" t="18479" r="27056" b="21276"/>
          <a:stretch/>
        </p:blipFill>
        <p:spPr>
          <a:xfrm>
            <a:off x="1607574" y="365125"/>
            <a:ext cx="8730118" cy="5947527"/>
          </a:xfrm>
          <a:prstGeom prst="rect">
            <a:avLst/>
          </a:prstGeom>
        </p:spPr>
      </p:pic>
    </p:spTree>
    <p:extLst>
      <p:ext uri="{BB962C8B-B14F-4D97-AF65-F5344CB8AC3E}">
        <p14:creationId xmlns:p14="http://schemas.microsoft.com/office/powerpoint/2010/main" val="381449526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089DB98-7237-1CF5-7BE2-A589C03F236C}"/>
              </a:ext>
            </a:extLst>
          </p:cNvPr>
          <p:cNvSpPr>
            <a:spLocks noGrp="1"/>
          </p:cNvSpPr>
          <p:nvPr>
            <p:ph type="title"/>
          </p:nvPr>
        </p:nvSpPr>
        <p:spPr/>
        <p:txBody>
          <a:bodyPr/>
          <a:lstStyle/>
          <a:p>
            <a:endParaRPr lang="ru-RU"/>
          </a:p>
        </p:txBody>
      </p:sp>
      <p:sp>
        <p:nvSpPr>
          <p:cNvPr id="3" name="Объект 2">
            <a:extLst>
              <a:ext uri="{FF2B5EF4-FFF2-40B4-BE49-F238E27FC236}">
                <a16:creationId xmlns:a16="http://schemas.microsoft.com/office/drawing/2014/main" id="{7E5BC0CC-20DC-99D3-A43F-2B578A5D288D}"/>
              </a:ext>
            </a:extLst>
          </p:cNvPr>
          <p:cNvSpPr>
            <a:spLocks noGrp="1"/>
          </p:cNvSpPr>
          <p:nvPr>
            <p:ph idx="1"/>
          </p:nvPr>
        </p:nvSpPr>
        <p:spPr/>
        <p:txBody>
          <a:bodyPr/>
          <a:lstStyle/>
          <a:p>
            <a:endParaRPr lang="ru-RU"/>
          </a:p>
        </p:txBody>
      </p:sp>
      <p:pic>
        <p:nvPicPr>
          <p:cNvPr id="5" name="Рисунок 4">
            <a:extLst>
              <a:ext uri="{FF2B5EF4-FFF2-40B4-BE49-F238E27FC236}">
                <a16:creationId xmlns:a16="http://schemas.microsoft.com/office/drawing/2014/main" id="{795EADFF-31B8-1537-8BF5-835560F81C37}"/>
              </a:ext>
            </a:extLst>
          </p:cNvPr>
          <p:cNvPicPr>
            <a:picLocks noChangeAspect="1"/>
          </p:cNvPicPr>
          <p:nvPr/>
        </p:nvPicPr>
        <p:blipFill>
          <a:blip r:embed="rId2"/>
          <a:srcRect l="22863" t="26609" r="26935" b="28377"/>
          <a:stretch/>
        </p:blipFill>
        <p:spPr>
          <a:xfrm>
            <a:off x="680883" y="583740"/>
            <a:ext cx="11094735" cy="5593223"/>
          </a:xfrm>
          <a:prstGeom prst="rect">
            <a:avLst/>
          </a:prstGeom>
        </p:spPr>
      </p:pic>
    </p:spTree>
    <p:extLst>
      <p:ext uri="{BB962C8B-B14F-4D97-AF65-F5344CB8AC3E}">
        <p14:creationId xmlns:p14="http://schemas.microsoft.com/office/powerpoint/2010/main" val="116247076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40A4ADA-1467-5393-9277-E96B15DFDA30}"/>
              </a:ext>
            </a:extLst>
          </p:cNvPr>
          <p:cNvSpPr>
            <a:spLocks noGrp="1"/>
          </p:cNvSpPr>
          <p:nvPr>
            <p:ph type="title"/>
          </p:nvPr>
        </p:nvSpPr>
        <p:spPr>
          <a:xfrm>
            <a:off x="838200" y="365125"/>
            <a:ext cx="10886768" cy="1325563"/>
          </a:xfrm>
        </p:spPr>
        <p:txBody>
          <a:bodyPr>
            <a:normAutofit/>
          </a:bodyPr>
          <a:lstStyle/>
          <a:p>
            <a:r>
              <a:rPr lang="en-US" sz="3600" b="1" dirty="0">
                <a:latin typeface="Minion Pro"/>
              </a:rPr>
              <a:t>Neutrophils (Polymorphonuclear Leukocytes) </a:t>
            </a:r>
            <a:endParaRPr lang="ru-RU" sz="3600" b="1" dirty="0">
              <a:latin typeface="Minion Pro"/>
            </a:endParaRPr>
          </a:p>
        </p:txBody>
      </p:sp>
      <p:sp>
        <p:nvSpPr>
          <p:cNvPr id="3" name="Объект 2">
            <a:extLst>
              <a:ext uri="{FF2B5EF4-FFF2-40B4-BE49-F238E27FC236}">
                <a16:creationId xmlns:a16="http://schemas.microsoft.com/office/drawing/2014/main" id="{1C4AB393-FF65-8536-D8FC-1D88E14418A5}"/>
              </a:ext>
            </a:extLst>
          </p:cNvPr>
          <p:cNvSpPr>
            <a:spLocks noGrp="1"/>
          </p:cNvSpPr>
          <p:nvPr>
            <p:ph idx="1"/>
          </p:nvPr>
        </p:nvSpPr>
        <p:spPr/>
        <p:txBody>
          <a:bodyPr/>
          <a:lstStyle/>
          <a:p>
            <a:r>
              <a:rPr lang="en-US" dirty="0"/>
              <a:t>Mature neutrophils constitute 50%-70% of circulating leukocytes, a figure that includes slightly immature forms released to</a:t>
            </a:r>
            <a:r>
              <a:rPr lang="ru-RU" dirty="0"/>
              <a:t> </a:t>
            </a:r>
            <a:r>
              <a:rPr lang="en-US" dirty="0"/>
              <a:t>the circulation. Neutrophils are 12-15 </a:t>
            </a:r>
            <a:r>
              <a:rPr lang="en-US" dirty="0" err="1"/>
              <a:t>μm</a:t>
            </a:r>
            <a:r>
              <a:rPr lang="en-US" dirty="0"/>
              <a:t> in diameter in blood smears, with nuclei having two to five lobes linked by thin nuclear extensions. In females, the inactive X chromosome may appear as a drumstick-like appendage on one of the lobes of the nucleus although this characteristic is not always seen. Neutrophils are inactive and spherical while circulating but become amoeboid and highly active during diapedesis and upon adhering to ECM substrates such as collagen.</a:t>
            </a:r>
            <a:endParaRPr lang="ru-RU" dirty="0"/>
          </a:p>
        </p:txBody>
      </p:sp>
    </p:spTree>
    <p:extLst>
      <p:ext uri="{BB962C8B-B14F-4D97-AF65-F5344CB8AC3E}">
        <p14:creationId xmlns:p14="http://schemas.microsoft.com/office/powerpoint/2010/main" val="303097314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B3DF3C1-99F1-BE13-E9CD-245F295418E5}"/>
              </a:ext>
            </a:extLst>
          </p:cNvPr>
          <p:cNvSpPr txBox="1"/>
          <p:nvPr/>
        </p:nvSpPr>
        <p:spPr>
          <a:xfrm>
            <a:off x="659990" y="620476"/>
            <a:ext cx="11310785" cy="2862322"/>
          </a:xfrm>
          <a:prstGeom prst="rect">
            <a:avLst/>
          </a:prstGeom>
          <a:noFill/>
        </p:spPr>
        <p:txBody>
          <a:bodyPr wrap="square">
            <a:spAutoFit/>
          </a:bodyPr>
          <a:lstStyle/>
          <a:p>
            <a:r>
              <a:rPr lang="en-US" sz="2000" dirty="0"/>
              <a:t>The cytoplasmic granules of neutrophils provide the cells’ functional activities and are of two main types.</a:t>
            </a:r>
            <a:endParaRPr lang="ru-RU" sz="2000" dirty="0"/>
          </a:p>
          <a:p>
            <a:endParaRPr lang="ru-RU" sz="2000" dirty="0"/>
          </a:p>
          <a:p>
            <a:r>
              <a:rPr lang="en-US" sz="2000" dirty="0"/>
              <a:t> </a:t>
            </a:r>
            <a:r>
              <a:rPr lang="en-US" sz="2000" b="1" dirty="0"/>
              <a:t>Azurophilic primary granules or lysosomes </a:t>
            </a:r>
            <a:r>
              <a:rPr lang="en-US" sz="2000" dirty="0"/>
              <a:t>are large, dense vesicles with a major role in both killing and degrading engulfed microorganisms. </a:t>
            </a:r>
            <a:endParaRPr lang="ru-RU" sz="2000" dirty="0"/>
          </a:p>
          <a:p>
            <a:r>
              <a:rPr lang="en-US" sz="2000" dirty="0"/>
              <a:t>They contain proteases and anti bacterial proteins, including the following: </a:t>
            </a:r>
            <a:endParaRPr lang="ru-RU" sz="2000" dirty="0"/>
          </a:p>
          <a:p>
            <a:r>
              <a:rPr lang="en-US" sz="2000" dirty="0"/>
              <a:t>■Myeloperoxidase (MPO), which generates hypochlorite and other agents toxic to bacteria</a:t>
            </a:r>
            <a:endParaRPr lang="ru-RU" sz="2000" dirty="0"/>
          </a:p>
          <a:p>
            <a:r>
              <a:rPr lang="en-US" sz="2000" dirty="0"/>
              <a:t>■ Lysozyme, which degrades components of bacterial cell walls</a:t>
            </a:r>
            <a:endParaRPr lang="ru-RU" sz="2000" dirty="0"/>
          </a:p>
          <a:p>
            <a:r>
              <a:rPr lang="en-US" sz="2000" dirty="0"/>
              <a:t>■ Defensins, small cysteine-rich proteins that bind and disrupt the cell membranes of many types of bacteria and other microorganisms. </a:t>
            </a:r>
            <a:endParaRPr lang="ru-RU" sz="2000" dirty="0"/>
          </a:p>
        </p:txBody>
      </p:sp>
      <p:sp>
        <p:nvSpPr>
          <p:cNvPr id="7" name="TextBox 6">
            <a:extLst>
              <a:ext uri="{FF2B5EF4-FFF2-40B4-BE49-F238E27FC236}">
                <a16:creationId xmlns:a16="http://schemas.microsoft.com/office/drawing/2014/main" id="{81C71B76-E99D-0FED-F11E-2A2B873CD71D}"/>
              </a:ext>
            </a:extLst>
          </p:cNvPr>
          <p:cNvSpPr txBox="1"/>
          <p:nvPr/>
        </p:nvSpPr>
        <p:spPr>
          <a:xfrm>
            <a:off x="659990" y="3678478"/>
            <a:ext cx="10932242" cy="1015663"/>
          </a:xfrm>
          <a:prstGeom prst="rect">
            <a:avLst/>
          </a:prstGeom>
          <a:noFill/>
        </p:spPr>
        <p:txBody>
          <a:bodyPr wrap="square">
            <a:spAutoFit/>
          </a:bodyPr>
          <a:lstStyle/>
          <a:p>
            <a:r>
              <a:rPr lang="en-US" sz="2000" dirty="0"/>
              <a:t> </a:t>
            </a:r>
            <a:r>
              <a:rPr lang="en-US" sz="2000" b="1" dirty="0"/>
              <a:t>Specific secondary granules </a:t>
            </a:r>
            <a:r>
              <a:rPr lang="en-US" sz="2000" dirty="0"/>
              <a:t>are smaller and less dense, </a:t>
            </a:r>
            <a:r>
              <a:rPr lang="ru-RU" sz="2000" dirty="0"/>
              <a:t> </a:t>
            </a:r>
            <a:r>
              <a:rPr lang="en-US" sz="2000" dirty="0"/>
              <a:t>stain faintly pink, and have diverse functions, including secretion of various ECM-degrading enzymes such as collagenases, </a:t>
            </a:r>
            <a:r>
              <a:rPr lang="ru-RU" sz="2000" dirty="0"/>
              <a:t> </a:t>
            </a:r>
            <a:r>
              <a:rPr lang="en-US" sz="2000" dirty="0"/>
              <a:t>delivery of additional bactericidal proteins to phagolysosomes, </a:t>
            </a:r>
            <a:r>
              <a:rPr lang="ru-RU" sz="2000" dirty="0"/>
              <a:t> </a:t>
            </a:r>
            <a:r>
              <a:rPr lang="en-US" sz="2000" dirty="0"/>
              <a:t>and insertion of new cell membrane components.</a:t>
            </a:r>
            <a:endParaRPr lang="ru-RU" sz="2000" dirty="0"/>
          </a:p>
        </p:txBody>
      </p:sp>
    </p:spTree>
    <p:extLst>
      <p:ext uri="{BB962C8B-B14F-4D97-AF65-F5344CB8AC3E}">
        <p14:creationId xmlns:p14="http://schemas.microsoft.com/office/powerpoint/2010/main" val="2324410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3B0984FD-E3D4-2032-6A9E-FDCCF04142BD}"/>
              </a:ext>
            </a:extLst>
          </p:cNvPr>
          <p:cNvPicPr>
            <a:picLocks noChangeAspect="1"/>
          </p:cNvPicPr>
          <p:nvPr/>
        </p:nvPicPr>
        <p:blipFill>
          <a:blip r:embed="rId2"/>
          <a:srcRect l="25645" t="15682" r="50000" b="42826"/>
          <a:stretch/>
        </p:blipFill>
        <p:spPr>
          <a:xfrm>
            <a:off x="1099984" y="1088609"/>
            <a:ext cx="5147187" cy="4930126"/>
          </a:xfrm>
          <a:prstGeom prst="rect">
            <a:avLst/>
          </a:prstGeom>
        </p:spPr>
      </p:pic>
      <p:pic>
        <p:nvPicPr>
          <p:cNvPr id="6" name="Рисунок 5">
            <a:extLst>
              <a:ext uri="{FF2B5EF4-FFF2-40B4-BE49-F238E27FC236}">
                <a16:creationId xmlns:a16="http://schemas.microsoft.com/office/drawing/2014/main" id="{C4240AF4-561E-5029-573E-6B8AFE7EE4CD}"/>
              </a:ext>
            </a:extLst>
          </p:cNvPr>
          <p:cNvPicPr>
            <a:picLocks noChangeAspect="1"/>
          </p:cNvPicPr>
          <p:nvPr/>
        </p:nvPicPr>
        <p:blipFill>
          <a:blip r:embed="rId2"/>
          <a:srcRect l="25645" t="58014" r="50000" b="16328"/>
          <a:stretch/>
        </p:blipFill>
        <p:spPr>
          <a:xfrm>
            <a:off x="6479457" y="2969986"/>
            <a:ext cx="5147187" cy="3048749"/>
          </a:xfrm>
          <a:prstGeom prst="rect">
            <a:avLst/>
          </a:prstGeom>
        </p:spPr>
      </p:pic>
    </p:spTree>
    <p:extLst>
      <p:ext uri="{BB962C8B-B14F-4D97-AF65-F5344CB8AC3E}">
        <p14:creationId xmlns:p14="http://schemas.microsoft.com/office/powerpoint/2010/main" val="76162887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1C4F25F-4DB2-E077-E63F-DC27B11DECE5}"/>
              </a:ext>
            </a:extLst>
          </p:cNvPr>
          <p:cNvSpPr>
            <a:spLocks noGrp="1"/>
          </p:cNvSpPr>
          <p:nvPr>
            <p:ph type="title"/>
          </p:nvPr>
        </p:nvSpPr>
        <p:spPr/>
        <p:txBody>
          <a:bodyPr/>
          <a:lstStyle/>
          <a:p>
            <a:r>
              <a:rPr lang="en-US" b="1" dirty="0">
                <a:latin typeface="Minion Pro"/>
              </a:rPr>
              <a:t>Eosinophils</a:t>
            </a:r>
            <a:br>
              <a:rPr lang="en-US" b="1" dirty="0">
                <a:latin typeface="Minion Pro"/>
              </a:rPr>
            </a:br>
            <a:endParaRPr lang="ru-RU" b="1" dirty="0">
              <a:latin typeface="Minion Pro"/>
            </a:endParaRPr>
          </a:p>
        </p:txBody>
      </p:sp>
      <p:sp>
        <p:nvSpPr>
          <p:cNvPr id="3" name="Объект 2">
            <a:extLst>
              <a:ext uri="{FF2B5EF4-FFF2-40B4-BE49-F238E27FC236}">
                <a16:creationId xmlns:a16="http://schemas.microsoft.com/office/drawing/2014/main" id="{8E057A58-2D00-77F1-E92F-546BDBC4AD3B}"/>
              </a:ext>
            </a:extLst>
          </p:cNvPr>
          <p:cNvSpPr>
            <a:spLocks noGrp="1"/>
          </p:cNvSpPr>
          <p:nvPr>
            <p:ph idx="1"/>
          </p:nvPr>
        </p:nvSpPr>
        <p:spPr>
          <a:xfrm>
            <a:off x="838200" y="1560154"/>
            <a:ext cx="10515600" cy="4351338"/>
          </a:xfrm>
        </p:spPr>
        <p:txBody>
          <a:bodyPr>
            <a:normAutofit fontScale="92500" lnSpcReduction="10000"/>
          </a:bodyPr>
          <a:lstStyle/>
          <a:p>
            <a:pPr marL="0" indent="0">
              <a:buNone/>
            </a:pPr>
            <a:r>
              <a:rPr lang="en-US" dirty="0">
                <a:latin typeface="Minion Pro"/>
              </a:rPr>
              <a:t>Eosinophils are far less numerous than neutrophils, constituting only 1%-4% of leukocytes.</a:t>
            </a:r>
            <a:r>
              <a:rPr lang="ru-RU" dirty="0">
                <a:latin typeface="Minion Pro"/>
              </a:rPr>
              <a:t> </a:t>
            </a:r>
            <a:r>
              <a:rPr lang="en-US" dirty="0">
                <a:latin typeface="Minion Pro"/>
              </a:rPr>
              <a:t>The </a:t>
            </a:r>
          </a:p>
          <a:p>
            <a:pPr marL="0" indent="0">
              <a:buNone/>
            </a:pPr>
            <a:r>
              <a:rPr lang="en-US" dirty="0">
                <a:latin typeface="Minion Pro"/>
              </a:rPr>
              <a:t>main identifying characteristic is the abundance of large, acidophilic specific granules typically staining pink or red.</a:t>
            </a:r>
            <a:endParaRPr lang="ru-RU" dirty="0">
              <a:latin typeface="Minion Pro"/>
            </a:endParaRPr>
          </a:p>
          <a:p>
            <a:pPr marL="0" indent="0">
              <a:buNone/>
            </a:pPr>
            <a:r>
              <a:rPr lang="en-US" dirty="0" err="1">
                <a:latin typeface="Minion Pro"/>
              </a:rPr>
              <a:t>Ultrastructurally</a:t>
            </a:r>
            <a:r>
              <a:rPr lang="en-US" dirty="0">
                <a:latin typeface="Minion Pro"/>
              </a:rPr>
              <a:t> the eosinophilic-specific granules </a:t>
            </a:r>
            <a:r>
              <a:rPr lang="ru-RU" dirty="0">
                <a:latin typeface="Minion Pro"/>
              </a:rPr>
              <a:t> </a:t>
            </a:r>
            <a:r>
              <a:rPr lang="en-US" dirty="0">
                <a:latin typeface="Minion Pro"/>
              </a:rPr>
              <a:t>are seen to be oval in shape, with flattened crystalloid cores, containing major basic proteins (MBP), an </a:t>
            </a:r>
            <a:r>
              <a:rPr lang="ru-RU" dirty="0">
                <a:latin typeface="Minion Pro"/>
              </a:rPr>
              <a:t> </a:t>
            </a:r>
            <a:r>
              <a:rPr lang="en-US" dirty="0">
                <a:latin typeface="Minion Pro"/>
              </a:rPr>
              <a:t>arginine-rich factor that accounts for the granule’s </a:t>
            </a:r>
            <a:r>
              <a:rPr lang="en-US" dirty="0" err="1">
                <a:latin typeface="Minion Pro"/>
              </a:rPr>
              <a:t>acidophilia</a:t>
            </a:r>
            <a:r>
              <a:rPr lang="en-US" dirty="0">
                <a:latin typeface="Minion Pro"/>
              </a:rPr>
              <a:t> </a:t>
            </a:r>
            <a:r>
              <a:rPr lang="ru-RU" dirty="0">
                <a:latin typeface="Minion Pro"/>
              </a:rPr>
              <a:t> </a:t>
            </a:r>
            <a:r>
              <a:rPr lang="en-US" dirty="0">
                <a:latin typeface="Minion Pro"/>
              </a:rPr>
              <a:t>and constitutes up to 50% of the total granule protein. MBPs, </a:t>
            </a:r>
          </a:p>
          <a:p>
            <a:pPr marL="0" indent="0">
              <a:buNone/>
            </a:pPr>
            <a:r>
              <a:rPr lang="en-US" dirty="0">
                <a:latin typeface="Minion Pro"/>
              </a:rPr>
              <a:t> Eosinophils also </a:t>
            </a:r>
            <a:r>
              <a:rPr lang="ru-RU" dirty="0">
                <a:latin typeface="Minion Pro"/>
              </a:rPr>
              <a:t> </a:t>
            </a:r>
            <a:r>
              <a:rPr lang="en-US" dirty="0">
                <a:latin typeface="Minion Pro"/>
              </a:rPr>
              <a:t>modulate inflammatory responses by releasing chemokines, </a:t>
            </a:r>
            <a:r>
              <a:rPr lang="ru-RU" dirty="0">
                <a:latin typeface="Minion Pro"/>
              </a:rPr>
              <a:t> </a:t>
            </a:r>
            <a:r>
              <a:rPr lang="en-US" dirty="0">
                <a:latin typeface="Minion Pro"/>
              </a:rPr>
              <a:t>cytokines, and lipid mediators, with an important role in the </a:t>
            </a:r>
            <a:r>
              <a:rPr lang="ru-RU" dirty="0">
                <a:latin typeface="Minion Pro"/>
              </a:rPr>
              <a:t> </a:t>
            </a:r>
            <a:r>
              <a:rPr lang="en-US" dirty="0">
                <a:latin typeface="Minion Pro"/>
              </a:rPr>
              <a:t>inflammatory response triggered by allergies. The number of </a:t>
            </a:r>
            <a:r>
              <a:rPr lang="ru-RU" dirty="0">
                <a:latin typeface="Minion Pro"/>
              </a:rPr>
              <a:t> </a:t>
            </a:r>
            <a:r>
              <a:rPr lang="en-US" dirty="0">
                <a:latin typeface="Minion Pro"/>
              </a:rPr>
              <a:t>circulating eosinophils increases during helminthic infections </a:t>
            </a:r>
            <a:r>
              <a:rPr lang="ru-RU" dirty="0">
                <a:latin typeface="Minion Pro"/>
              </a:rPr>
              <a:t> </a:t>
            </a:r>
            <a:r>
              <a:rPr lang="en-US" dirty="0">
                <a:latin typeface="Minion Pro"/>
              </a:rPr>
              <a:t>and allergic reactions. </a:t>
            </a:r>
            <a:endParaRPr lang="ru-RU" dirty="0">
              <a:latin typeface="Minion Pro"/>
            </a:endParaRPr>
          </a:p>
        </p:txBody>
      </p:sp>
    </p:spTree>
    <p:extLst>
      <p:ext uri="{BB962C8B-B14F-4D97-AF65-F5344CB8AC3E}">
        <p14:creationId xmlns:p14="http://schemas.microsoft.com/office/powerpoint/2010/main" val="313520147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14476F7C-4F55-8AD1-3971-CBAF2E84C3CD}"/>
              </a:ext>
            </a:extLst>
          </p:cNvPr>
          <p:cNvPicPr>
            <a:picLocks noChangeAspect="1"/>
          </p:cNvPicPr>
          <p:nvPr/>
        </p:nvPicPr>
        <p:blipFill>
          <a:blip r:embed="rId2"/>
          <a:srcRect l="25161" t="17403" r="23670" b="12024"/>
          <a:stretch/>
        </p:blipFill>
        <p:spPr>
          <a:xfrm>
            <a:off x="1799301" y="284072"/>
            <a:ext cx="8111613" cy="6289856"/>
          </a:xfrm>
          <a:prstGeom prst="rect">
            <a:avLst/>
          </a:prstGeom>
        </p:spPr>
      </p:pic>
    </p:spTree>
    <p:extLst>
      <p:ext uri="{BB962C8B-B14F-4D97-AF65-F5344CB8AC3E}">
        <p14:creationId xmlns:p14="http://schemas.microsoft.com/office/powerpoint/2010/main" val="229253770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B5325BF-6917-4A25-182B-E18CCB5BF249}"/>
              </a:ext>
            </a:extLst>
          </p:cNvPr>
          <p:cNvSpPr>
            <a:spLocks noGrp="1"/>
          </p:cNvSpPr>
          <p:nvPr>
            <p:ph type="title"/>
          </p:nvPr>
        </p:nvSpPr>
        <p:spPr>
          <a:xfrm>
            <a:off x="484239" y="146101"/>
            <a:ext cx="10515600" cy="1325563"/>
          </a:xfrm>
        </p:spPr>
        <p:txBody>
          <a:bodyPr/>
          <a:lstStyle/>
          <a:p>
            <a:r>
              <a:rPr lang="en-US" b="1" dirty="0">
                <a:latin typeface="Minion Pro"/>
              </a:rPr>
              <a:t>Basophils </a:t>
            </a:r>
            <a:endParaRPr lang="ru-RU" b="1" dirty="0">
              <a:latin typeface="Minion Pro"/>
            </a:endParaRPr>
          </a:p>
        </p:txBody>
      </p:sp>
      <p:sp>
        <p:nvSpPr>
          <p:cNvPr id="3" name="Объект 2">
            <a:extLst>
              <a:ext uri="{FF2B5EF4-FFF2-40B4-BE49-F238E27FC236}">
                <a16:creationId xmlns:a16="http://schemas.microsoft.com/office/drawing/2014/main" id="{02CEDE55-4E4C-B137-BF2E-CAA894050BBF}"/>
              </a:ext>
            </a:extLst>
          </p:cNvPr>
          <p:cNvSpPr>
            <a:spLocks noGrp="1"/>
          </p:cNvSpPr>
          <p:nvPr>
            <p:ph idx="1"/>
          </p:nvPr>
        </p:nvSpPr>
        <p:spPr>
          <a:xfrm>
            <a:off x="484239" y="1335753"/>
            <a:ext cx="11063748" cy="4814324"/>
          </a:xfrm>
        </p:spPr>
        <p:txBody>
          <a:bodyPr>
            <a:normAutofit fontScale="92500"/>
          </a:bodyPr>
          <a:lstStyle/>
          <a:p>
            <a:r>
              <a:rPr lang="en-US" dirty="0"/>
              <a:t>Basophils are also 12-15 </a:t>
            </a:r>
            <a:r>
              <a:rPr lang="en-US" dirty="0" err="1"/>
              <a:t>μm</a:t>
            </a:r>
            <a:r>
              <a:rPr lang="en-US" dirty="0"/>
              <a:t> in diameter but make up less than 1% of circulating leukocytes and are therefore difficult to find in normal blood smears. The nucleus is divided into </a:t>
            </a:r>
            <a:r>
              <a:rPr lang="ru-RU" dirty="0"/>
              <a:t> </a:t>
            </a:r>
            <a:r>
              <a:rPr lang="en-US" dirty="0"/>
              <a:t>two irregular lobes, but the large specific granules overlying the nucleus usually obscure its shape.</a:t>
            </a:r>
            <a:endParaRPr lang="ru-RU" dirty="0"/>
          </a:p>
          <a:p>
            <a:r>
              <a:rPr lang="en-US" dirty="0"/>
              <a:t>Basophilic-specific granules also contain </a:t>
            </a:r>
            <a:r>
              <a:rPr lang="ru-RU" dirty="0"/>
              <a:t> </a:t>
            </a:r>
            <a:r>
              <a:rPr lang="en-US" dirty="0"/>
              <a:t>much histamine and various other mediators of inflammation, including platelet activating factor, eosinophil chemotactic factor, and the enzyme phospholipase A that catalyzes an </a:t>
            </a:r>
            <a:r>
              <a:rPr lang="ru-RU" dirty="0"/>
              <a:t> </a:t>
            </a:r>
            <a:r>
              <a:rPr lang="en-US" dirty="0"/>
              <a:t>initial step in producing lipid-derived proinflammatory factors called leukotrienes.</a:t>
            </a:r>
            <a:endParaRPr lang="ru-RU" dirty="0"/>
          </a:p>
          <a:p>
            <a:r>
              <a:rPr lang="en-US" dirty="0"/>
              <a:t>Both basophils and mast cells have metachromatic granules containing heparin and histamine, have surface receptors for immunoglobulin E (</a:t>
            </a:r>
            <a:r>
              <a:rPr lang="en-US" dirty="0" err="1"/>
              <a:t>IgE</a:t>
            </a:r>
            <a:r>
              <a:rPr lang="en-US" dirty="0"/>
              <a:t>), and secrete their granular components in response to certain antigens and allergens</a:t>
            </a:r>
            <a:r>
              <a:rPr lang="ru-RU" dirty="0"/>
              <a:t> </a:t>
            </a:r>
            <a:r>
              <a:rPr lang="en-US" dirty="0"/>
              <a:t>and cytotoxic T lymphocytes and natural killer (NK) cells.</a:t>
            </a:r>
            <a:endParaRPr lang="ru-RU" dirty="0"/>
          </a:p>
        </p:txBody>
      </p:sp>
    </p:spTree>
    <p:extLst>
      <p:ext uri="{BB962C8B-B14F-4D97-AF65-F5344CB8AC3E}">
        <p14:creationId xmlns:p14="http://schemas.microsoft.com/office/powerpoint/2010/main" val="23719277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21469FAA-D8E2-49BF-A6A6-F31CE56ED44B}"/>
              </a:ext>
            </a:extLst>
          </p:cNvPr>
          <p:cNvSpPr>
            <a:spLocks noGrp="1"/>
          </p:cNvSpPr>
          <p:nvPr>
            <p:ph idx="1"/>
          </p:nvPr>
        </p:nvSpPr>
        <p:spPr>
          <a:xfrm>
            <a:off x="838200" y="1046375"/>
            <a:ext cx="5628588" cy="5130588"/>
          </a:xfrm>
        </p:spPr>
        <p:txBody>
          <a:bodyPr/>
          <a:lstStyle/>
          <a:p>
            <a:r>
              <a:rPr lang="en-US" sz="1800" b="0" i="0" u="none" strike="noStrike" baseline="0" dirty="0">
                <a:solidFill>
                  <a:srgbClr val="000000"/>
                </a:solidFill>
                <a:latin typeface="Minion Pro"/>
              </a:rPr>
              <a:t>All connective tissues originate from embryonic </a:t>
            </a:r>
            <a:r>
              <a:rPr lang="en-US" sz="1800" b="1" i="0" u="none" strike="noStrike" baseline="0" dirty="0">
                <a:solidFill>
                  <a:srgbClr val="000000"/>
                </a:solidFill>
                <a:latin typeface="Myriad Pro"/>
              </a:rPr>
              <a:t>mesenchyme</a:t>
            </a:r>
            <a:r>
              <a:rPr lang="en-US" sz="1800" b="0" i="0" u="none" strike="noStrike" baseline="0" dirty="0">
                <a:solidFill>
                  <a:srgbClr val="000000"/>
                </a:solidFill>
                <a:latin typeface="Minion Pro"/>
              </a:rPr>
              <a:t>, a tissue developing mainly from the middle layer of the embryo, the mesoderm. Mesenchyme consists largely of viscous ground substance with few collagen fibers.</a:t>
            </a:r>
          </a:p>
          <a:p>
            <a:r>
              <a:rPr lang="en-US" sz="1800" b="0" i="0" u="none" strike="noStrike" baseline="0" dirty="0">
                <a:solidFill>
                  <a:srgbClr val="000000"/>
                </a:solidFill>
                <a:latin typeface="Minion Pro"/>
              </a:rPr>
              <a:t> </a:t>
            </a:r>
            <a:r>
              <a:rPr lang="en-US" sz="1800" b="1" i="0" u="none" strike="noStrike" baseline="0" dirty="0">
                <a:solidFill>
                  <a:srgbClr val="000000"/>
                </a:solidFill>
                <a:latin typeface="Myriad Pro"/>
              </a:rPr>
              <a:t>Mesenchymal cells </a:t>
            </a:r>
            <a:r>
              <a:rPr lang="en-US" sz="1800" b="0" i="0" u="none" strike="noStrike" baseline="0" dirty="0">
                <a:solidFill>
                  <a:srgbClr val="000000"/>
                </a:solidFill>
                <a:latin typeface="Minion Pro"/>
              </a:rPr>
              <a:t>are undifferentiated and have large nuclei, with prominent nucleol</a:t>
            </a:r>
            <a:r>
              <a:rPr lang="en-US" sz="1800" dirty="0">
                <a:solidFill>
                  <a:srgbClr val="000000"/>
                </a:solidFill>
                <a:latin typeface="Minion Pro"/>
              </a:rPr>
              <a:t>us</a:t>
            </a:r>
            <a:r>
              <a:rPr lang="en-US" sz="1800" b="0" i="0" u="none" strike="noStrike" baseline="0" dirty="0">
                <a:solidFill>
                  <a:srgbClr val="000000"/>
                </a:solidFill>
                <a:latin typeface="Minion Pro"/>
              </a:rPr>
              <a:t> and fine chromatin. They are often said to be “spindle-shaped,” with their scant cytoplasm extended as two or more thin cytoplasmic processes. Mesodermal cells migrate from their site of origin in the embryo, surrounding and penetrating developing organs. In addition to producing all types of connective tissue proper and the specialized connective tissues bone and cartilage, the embryonic mesenchyme includes stem cells for other tissues such as blood, the vascular endothelium, and muscle. </a:t>
            </a:r>
            <a:endParaRPr lang="ru-KZ" dirty="0"/>
          </a:p>
        </p:txBody>
      </p:sp>
      <p:pic>
        <p:nvPicPr>
          <p:cNvPr id="7" name="Рисунок 6">
            <a:extLst>
              <a:ext uri="{FF2B5EF4-FFF2-40B4-BE49-F238E27FC236}">
                <a16:creationId xmlns:a16="http://schemas.microsoft.com/office/drawing/2014/main" id="{84B0FE3E-40D0-4F9D-ADE4-74E5F42EE7BF}"/>
              </a:ext>
            </a:extLst>
          </p:cNvPr>
          <p:cNvPicPr>
            <a:picLocks noChangeAspect="1"/>
          </p:cNvPicPr>
          <p:nvPr/>
        </p:nvPicPr>
        <p:blipFill rotWithShape="1">
          <a:blip r:embed="rId2"/>
          <a:srcRect l="26288" t="15257" r="50000" b="30035"/>
          <a:stretch/>
        </p:blipFill>
        <p:spPr>
          <a:xfrm>
            <a:off x="6561055" y="197962"/>
            <a:ext cx="4801198" cy="6231118"/>
          </a:xfrm>
          <a:prstGeom prst="rect">
            <a:avLst/>
          </a:prstGeom>
        </p:spPr>
      </p:pic>
    </p:spTree>
    <p:extLst>
      <p:ext uri="{BB962C8B-B14F-4D97-AF65-F5344CB8AC3E}">
        <p14:creationId xmlns:p14="http://schemas.microsoft.com/office/powerpoint/2010/main" val="362018245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C7261C9-0EE0-33A1-1135-AC1D11169EA1}"/>
              </a:ext>
            </a:extLst>
          </p:cNvPr>
          <p:cNvSpPr>
            <a:spLocks noGrp="1"/>
          </p:cNvSpPr>
          <p:nvPr>
            <p:ph type="title"/>
          </p:nvPr>
        </p:nvSpPr>
        <p:spPr/>
        <p:txBody>
          <a:bodyPr/>
          <a:lstStyle/>
          <a:p>
            <a:endParaRPr lang="ru-RU"/>
          </a:p>
        </p:txBody>
      </p:sp>
      <p:sp>
        <p:nvSpPr>
          <p:cNvPr id="3" name="Объект 2">
            <a:extLst>
              <a:ext uri="{FF2B5EF4-FFF2-40B4-BE49-F238E27FC236}">
                <a16:creationId xmlns:a16="http://schemas.microsoft.com/office/drawing/2014/main" id="{D93EE7E4-FB4A-B7AB-03F5-441ADC617A82}"/>
              </a:ext>
            </a:extLst>
          </p:cNvPr>
          <p:cNvSpPr>
            <a:spLocks noGrp="1"/>
          </p:cNvSpPr>
          <p:nvPr>
            <p:ph idx="1"/>
          </p:nvPr>
        </p:nvSpPr>
        <p:spPr/>
        <p:txBody>
          <a:bodyPr/>
          <a:lstStyle/>
          <a:p>
            <a:endParaRPr lang="ru-RU"/>
          </a:p>
        </p:txBody>
      </p:sp>
      <p:pic>
        <p:nvPicPr>
          <p:cNvPr id="5" name="Рисунок 4">
            <a:extLst>
              <a:ext uri="{FF2B5EF4-FFF2-40B4-BE49-F238E27FC236}">
                <a16:creationId xmlns:a16="http://schemas.microsoft.com/office/drawing/2014/main" id="{334E1363-5ABF-D456-007B-0CF9DC68BA62}"/>
              </a:ext>
            </a:extLst>
          </p:cNvPr>
          <p:cNvPicPr>
            <a:picLocks noChangeAspect="1"/>
          </p:cNvPicPr>
          <p:nvPr/>
        </p:nvPicPr>
        <p:blipFill>
          <a:blip r:embed="rId2"/>
          <a:srcRect l="23105" t="24641" r="26572" b="7291"/>
          <a:stretch/>
        </p:blipFill>
        <p:spPr>
          <a:xfrm>
            <a:off x="1607574" y="0"/>
            <a:ext cx="8539316" cy="6494079"/>
          </a:xfrm>
          <a:prstGeom prst="rect">
            <a:avLst/>
          </a:prstGeom>
        </p:spPr>
      </p:pic>
    </p:spTree>
    <p:extLst>
      <p:ext uri="{BB962C8B-B14F-4D97-AF65-F5344CB8AC3E}">
        <p14:creationId xmlns:p14="http://schemas.microsoft.com/office/powerpoint/2010/main" val="380258948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DAEB000-27BF-4653-EBB6-8C85EA103AC4}"/>
              </a:ext>
            </a:extLst>
          </p:cNvPr>
          <p:cNvSpPr>
            <a:spLocks noGrp="1"/>
          </p:cNvSpPr>
          <p:nvPr>
            <p:ph type="title"/>
          </p:nvPr>
        </p:nvSpPr>
        <p:spPr/>
        <p:txBody>
          <a:bodyPr/>
          <a:lstStyle/>
          <a:p>
            <a:r>
              <a:rPr lang="en-US" b="1" dirty="0">
                <a:latin typeface="Minion Pro"/>
              </a:rPr>
              <a:t>Platelets </a:t>
            </a:r>
            <a:endParaRPr lang="ru-RU" b="1" dirty="0">
              <a:latin typeface="Minion Pro"/>
            </a:endParaRPr>
          </a:p>
        </p:txBody>
      </p:sp>
      <p:sp>
        <p:nvSpPr>
          <p:cNvPr id="3" name="Объект 2">
            <a:extLst>
              <a:ext uri="{FF2B5EF4-FFF2-40B4-BE49-F238E27FC236}">
                <a16:creationId xmlns:a16="http://schemas.microsoft.com/office/drawing/2014/main" id="{C05359A7-5EFA-8B97-2BD8-B05ECFFD0B95}"/>
              </a:ext>
            </a:extLst>
          </p:cNvPr>
          <p:cNvSpPr>
            <a:spLocks noGrp="1"/>
          </p:cNvSpPr>
          <p:nvPr>
            <p:ph idx="1"/>
          </p:nvPr>
        </p:nvSpPr>
        <p:spPr>
          <a:xfrm>
            <a:off x="838200" y="1442167"/>
            <a:ext cx="10515600" cy="4351338"/>
          </a:xfrm>
        </p:spPr>
        <p:txBody>
          <a:bodyPr/>
          <a:lstStyle/>
          <a:p>
            <a:r>
              <a:rPr lang="en-US" dirty="0"/>
              <a:t>Platelets are small (2-4 </a:t>
            </a:r>
            <a:r>
              <a:rPr lang="el-GR" dirty="0"/>
              <a:t>μ</a:t>
            </a:r>
            <a:r>
              <a:rPr lang="en-US" dirty="0"/>
              <a:t>m) cell fragments derived from </a:t>
            </a:r>
            <a:r>
              <a:rPr lang="en-US" dirty="0" err="1"/>
              <a:t>megakary</a:t>
            </a:r>
            <a:endParaRPr lang="en-US" dirty="0"/>
          </a:p>
          <a:p>
            <a:pPr marL="0" indent="0">
              <a:buNone/>
            </a:pPr>
            <a:r>
              <a:rPr lang="en-US" dirty="0" err="1"/>
              <a:t>ocytes</a:t>
            </a:r>
            <a:r>
              <a:rPr lang="en-US" dirty="0"/>
              <a:t> in bone marrow, with a marginal bundle of actin filaments, </a:t>
            </a:r>
          </a:p>
          <a:p>
            <a:pPr marL="0" indent="0">
              <a:buNone/>
            </a:pPr>
            <a:r>
              <a:rPr lang="en-US" dirty="0"/>
              <a:t>alpha granules and delta granules, and an open canalicular system </a:t>
            </a:r>
          </a:p>
          <a:p>
            <a:pPr marL="0" indent="0">
              <a:buNone/>
            </a:pPr>
            <a:r>
              <a:rPr lang="en-US" dirty="0"/>
              <a:t>of membranous vesicles; rapid degranulation on contact with col</a:t>
            </a:r>
          </a:p>
          <a:p>
            <a:pPr marL="0" indent="0">
              <a:buNone/>
            </a:pPr>
            <a:r>
              <a:rPr lang="en-US" dirty="0" err="1"/>
              <a:t>lagen</a:t>
            </a:r>
            <a:r>
              <a:rPr lang="en-US" dirty="0"/>
              <a:t> triggers blood clotting.</a:t>
            </a:r>
          </a:p>
        </p:txBody>
      </p:sp>
      <p:sp>
        <p:nvSpPr>
          <p:cNvPr id="5" name="TextBox 4">
            <a:extLst>
              <a:ext uri="{FF2B5EF4-FFF2-40B4-BE49-F238E27FC236}">
                <a16:creationId xmlns:a16="http://schemas.microsoft.com/office/drawing/2014/main" id="{6AF0C5B8-583E-36CA-8AA1-43E9BC344CC9}"/>
              </a:ext>
            </a:extLst>
          </p:cNvPr>
          <p:cNvSpPr txBox="1"/>
          <p:nvPr/>
        </p:nvSpPr>
        <p:spPr>
          <a:xfrm>
            <a:off x="1278194" y="4776300"/>
            <a:ext cx="10075606" cy="369332"/>
          </a:xfrm>
          <a:prstGeom prst="rect">
            <a:avLst/>
          </a:prstGeom>
          <a:noFill/>
        </p:spPr>
        <p:txBody>
          <a:bodyPr wrap="square">
            <a:spAutoFit/>
          </a:bodyPr>
          <a:lstStyle/>
          <a:p>
            <a:r>
              <a:rPr lang="ru-RU" dirty="0"/>
              <a:t> </a:t>
            </a:r>
            <a:endParaRPr lang="ru-RU" sz="2800" dirty="0">
              <a:latin typeface="Minion Pro"/>
            </a:endParaRPr>
          </a:p>
        </p:txBody>
      </p:sp>
    </p:spTree>
    <p:extLst>
      <p:ext uri="{BB962C8B-B14F-4D97-AF65-F5344CB8AC3E}">
        <p14:creationId xmlns:p14="http://schemas.microsoft.com/office/powerpoint/2010/main" val="235964724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86449DC1-5ED5-FA9C-8827-8362B003F2EF}"/>
              </a:ext>
            </a:extLst>
          </p:cNvPr>
          <p:cNvSpPr>
            <a:spLocks noGrp="1"/>
          </p:cNvSpPr>
          <p:nvPr>
            <p:ph idx="1"/>
          </p:nvPr>
        </p:nvSpPr>
        <p:spPr>
          <a:xfrm>
            <a:off x="838200" y="545690"/>
            <a:ext cx="10515600" cy="5631273"/>
          </a:xfrm>
        </p:spPr>
        <p:txBody>
          <a:bodyPr>
            <a:normAutofit fontScale="92500" lnSpcReduction="10000"/>
          </a:bodyPr>
          <a:lstStyle/>
          <a:p>
            <a:endParaRPr lang="ru-RU" b="1" dirty="0"/>
          </a:p>
          <a:p>
            <a:pPr marL="0" indent="0">
              <a:buNone/>
            </a:pPr>
            <a:r>
              <a:rPr lang="ru-RU" sz="2800" dirty="0">
                <a:latin typeface="Minion Pro"/>
              </a:rPr>
              <a:t>The </a:t>
            </a:r>
            <a:r>
              <a:rPr lang="ru-RU" sz="2800" dirty="0" err="1">
                <a:latin typeface="Minion Pro"/>
              </a:rPr>
              <a:t>role</a:t>
            </a:r>
            <a:r>
              <a:rPr lang="ru-RU" sz="2800" dirty="0">
                <a:latin typeface="Minion Pro"/>
              </a:rPr>
              <a:t> </a:t>
            </a:r>
            <a:r>
              <a:rPr lang="ru-RU" sz="2800" dirty="0" err="1">
                <a:latin typeface="Minion Pro"/>
              </a:rPr>
              <a:t>of</a:t>
            </a:r>
            <a:r>
              <a:rPr lang="ru-RU" sz="2800" dirty="0">
                <a:latin typeface="Minion Pro"/>
              </a:rPr>
              <a:t> </a:t>
            </a:r>
            <a:r>
              <a:rPr lang="ru-RU" sz="2800" dirty="0" err="1">
                <a:latin typeface="Minion Pro"/>
              </a:rPr>
              <a:t>platelets</a:t>
            </a:r>
            <a:r>
              <a:rPr lang="ru-RU" sz="2800" dirty="0">
                <a:latin typeface="Minion Pro"/>
              </a:rPr>
              <a:t> </a:t>
            </a:r>
            <a:r>
              <a:rPr lang="ru-RU" sz="2800" dirty="0" err="1">
                <a:latin typeface="Minion Pro"/>
              </a:rPr>
              <a:t>in</a:t>
            </a:r>
            <a:r>
              <a:rPr lang="ru-RU" sz="2800" dirty="0">
                <a:latin typeface="Minion Pro"/>
              </a:rPr>
              <a:t> </a:t>
            </a:r>
            <a:r>
              <a:rPr lang="ru-RU" sz="2800" dirty="0" err="1">
                <a:latin typeface="Minion Pro"/>
              </a:rPr>
              <a:t>controlling</a:t>
            </a:r>
            <a:r>
              <a:rPr lang="ru-RU" sz="2800" dirty="0">
                <a:latin typeface="Minion Pro"/>
              </a:rPr>
              <a:t> </a:t>
            </a:r>
            <a:r>
              <a:rPr lang="ru-RU" sz="2800" dirty="0" err="1">
                <a:latin typeface="Minion Pro"/>
              </a:rPr>
              <a:t>blood</a:t>
            </a:r>
            <a:r>
              <a:rPr lang="ru-RU" sz="2800" dirty="0">
                <a:latin typeface="Minion Pro"/>
              </a:rPr>
              <a:t> </a:t>
            </a:r>
            <a:r>
              <a:rPr lang="ru-RU" sz="2800" dirty="0" err="1">
                <a:latin typeface="Minion Pro"/>
              </a:rPr>
              <a:t>loss</a:t>
            </a:r>
            <a:r>
              <a:rPr lang="ru-RU" sz="2800" dirty="0">
                <a:latin typeface="Minion Pro"/>
              </a:rPr>
              <a:t> (</a:t>
            </a:r>
            <a:r>
              <a:rPr lang="ru-RU" sz="2800" dirty="0" err="1">
                <a:latin typeface="Minion Pro"/>
              </a:rPr>
              <a:t>hemorrhage</a:t>
            </a:r>
            <a:r>
              <a:rPr lang="ru-RU" sz="2800" dirty="0">
                <a:latin typeface="Minion Pro"/>
              </a:rPr>
              <a:t>) </a:t>
            </a:r>
            <a:r>
              <a:rPr lang="ru-RU" sz="2800" dirty="0" err="1">
                <a:latin typeface="Minion Pro"/>
              </a:rPr>
              <a:t>and</a:t>
            </a:r>
            <a:r>
              <a:rPr lang="ru-RU" sz="2800" dirty="0">
                <a:latin typeface="Minion Pro"/>
              </a:rPr>
              <a:t> </a:t>
            </a:r>
            <a:r>
              <a:rPr lang="ru-RU" sz="2800" dirty="0" err="1">
                <a:latin typeface="Minion Pro"/>
              </a:rPr>
              <a:t>in</a:t>
            </a:r>
            <a:r>
              <a:rPr lang="ru-RU" sz="2800" dirty="0">
                <a:latin typeface="Minion Pro"/>
              </a:rPr>
              <a:t> </a:t>
            </a:r>
            <a:r>
              <a:rPr lang="ru-RU" sz="2800" dirty="0" err="1">
                <a:latin typeface="Minion Pro"/>
              </a:rPr>
              <a:t>wound</a:t>
            </a:r>
            <a:r>
              <a:rPr lang="ru-RU" sz="2800" dirty="0">
                <a:latin typeface="Minion Pro"/>
              </a:rPr>
              <a:t> </a:t>
            </a:r>
            <a:r>
              <a:rPr lang="ru-RU" sz="2800" dirty="0" err="1">
                <a:latin typeface="Minion Pro"/>
              </a:rPr>
              <a:t>healing</a:t>
            </a:r>
            <a:r>
              <a:rPr lang="ru-RU" sz="2800" dirty="0">
                <a:latin typeface="Minion Pro"/>
              </a:rPr>
              <a:t> </a:t>
            </a:r>
            <a:r>
              <a:rPr lang="ru-RU" sz="2800" dirty="0" err="1">
                <a:latin typeface="Minion Pro"/>
              </a:rPr>
              <a:t>can</a:t>
            </a:r>
            <a:r>
              <a:rPr lang="ru-RU" sz="2800" dirty="0">
                <a:latin typeface="Minion Pro"/>
              </a:rPr>
              <a:t> </a:t>
            </a:r>
            <a:r>
              <a:rPr lang="ru-RU" sz="2800" dirty="0" err="1">
                <a:latin typeface="Minion Pro"/>
              </a:rPr>
              <a:t>be</a:t>
            </a:r>
            <a:r>
              <a:rPr lang="ru-RU" sz="2800" dirty="0">
                <a:latin typeface="Minion Pro"/>
              </a:rPr>
              <a:t> </a:t>
            </a:r>
            <a:r>
              <a:rPr lang="ru-RU" sz="2800" dirty="0" err="1">
                <a:latin typeface="Minion Pro"/>
              </a:rPr>
              <a:t>summarized</a:t>
            </a:r>
            <a:r>
              <a:rPr lang="ru-RU" sz="2800" dirty="0">
                <a:latin typeface="Minion Pro"/>
              </a:rPr>
              <a:t> </a:t>
            </a:r>
            <a:r>
              <a:rPr lang="ru-RU" sz="2800" dirty="0" err="1">
                <a:latin typeface="Minion Pro"/>
              </a:rPr>
              <a:t>as</a:t>
            </a:r>
            <a:r>
              <a:rPr lang="ru-RU" sz="2800" dirty="0">
                <a:latin typeface="Minion Pro"/>
              </a:rPr>
              <a:t> </a:t>
            </a:r>
            <a:r>
              <a:rPr lang="ru-RU" sz="2800" dirty="0" err="1">
                <a:latin typeface="Minion Pro"/>
              </a:rPr>
              <a:t>follows</a:t>
            </a:r>
            <a:r>
              <a:rPr lang="ru-RU" sz="2800" dirty="0">
                <a:latin typeface="Minion Pro"/>
              </a:rPr>
              <a:t>:</a:t>
            </a:r>
          </a:p>
          <a:p>
            <a:r>
              <a:rPr lang="ru-RU" sz="2800" b="1" dirty="0" err="1">
                <a:latin typeface="Minion Pro"/>
              </a:rPr>
              <a:t>Primary</a:t>
            </a:r>
            <a:r>
              <a:rPr lang="ru-RU" sz="2800" b="1" dirty="0">
                <a:latin typeface="Minion Pro"/>
              </a:rPr>
              <a:t> </a:t>
            </a:r>
            <a:r>
              <a:rPr lang="ru-RU" sz="2800" b="1" dirty="0" err="1">
                <a:latin typeface="Minion Pro"/>
              </a:rPr>
              <a:t>aggregation</a:t>
            </a:r>
            <a:r>
              <a:rPr lang="ru-RU" sz="2800" b="1" dirty="0">
                <a:latin typeface="Minion Pro"/>
              </a:rPr>
              <a:t>: </a:t>
            </a:r>
            <a:r>
              <a:rPr lang="ru-RU" sz="2800" dirty="0" err="1">
                <a:latin typeface="Minion Pro"/>
              </a:rPr>
              <a:t>Disruptions</a:t>
            </a:r>
            <a:r>
              <a:rPr lang="ru-RU" sz="2800" dirty="0">
                <a:latin typeface="Minion Pro"/>
              </a:rPr>
              <a:t> </a:t>
            </a:r>
            <a:r>
              <a:rPr lang="ru-RU" sz="2800" dirty="0" err="1">
                <a:latin typeface="Minion Pro"/>
              </a:rPr>
              <a:t>in</a:t>
            </a:r>
            <a:r>
              <a:rPr lang="ru-RU" sz="2800" dirty="0">
                <a:latin typeface="Minion Pro"/>
              </a:rPr>
              <a:t> </a:t>
            </a:r>
            <a:r>
              <a:rPr lang="ru-RU" sz="2800" dirty="0" err="1">
                <a:latin typeface="Minion Pro"/>
              </a:rPr>
              <a:t>the</a:t>
            </a:r>
            <a:r>
              <a:rPr lang="ru-RU" sz="2800" dirty="0">
                <a:latin typeface="Minion Pro"/>
              </a:rPr>
              <a:t> </a:t>
            </a:r>
            <a:r>
              <a:rPr lang="ru-RU" sz="2800" dirty="0" err="1">
                <a:latin typeface="Minion Pro"/>
              </a:rPr>
              <a:t>microvascular</a:t>
            </a:r>
            <a:r>
              <a:rPr lang="ru-RU" sz="2800" dirty="0">
                <a:latin typeface="Minion Pro"/>
              </a:rPr>
              <a:t> </a:t>
            </a:r>
            <a:r>
              <a:rPr lang="ru-RU" sz="2800" dirty="0" err="1">
                <a:latin typeface="Minion Pro"/>
              </a:rPr>
              <a:t>endothelium</a:t>
            </a:r>
            <a:r>
              <a:rPr lang="ru-RU" sz="2800" dirty="0">
                <a:latin typeface="Minion Pro"/>
              </a:rPr>
              <a:t>, </a:t>
            </a:r>
            <a:r>
              <a:rPr lang="ru-RU" sz="2800" dirty="0" err="1">
                <a:latin typeface="Minion Pro"/>
              </a:rPr>
              <a:t>which</a:t>
            </a:r>
            <a:r>
              <a:rPr lang="ru-RU" sz="2800" dirty="0">
                <a:latin typeface="Minion Pro"/>
              </a:rPr>
              <a:t> </a:t>
            </a:r>
            <a:r>
              <a:rPr lang="ru-RU" sz="2800" dirty="0" err="1">
                <a:latin typeface="Minion Pro"/>
              </a:rPr>
              <a:t>are</a:t>
            </a:r>
            <a:r>
              <a:rPr lang="ru-RU" sz="2800" dirty="0">
                <a:latin typeface="Minion Pro"/>
              </a:rPr>
              <a:t> </a:t>
            </a:r>
            <a:r>
              <a:rPr lang="ru-RU" sz="2800" dirty="0" err="1">
                <a:latin typeface="Minion Pro"/>
              </a:rPr>
              <a:t>very</a:t>
            </a:r>
            <a:r>
              <a:rPr lang="ru-RU" sz="2800" dirty="0">
                <a:latin typeface="Minion Pro"/>
              </a:rPr>
              <a:t> </a:t>
            </a:r>
            <a:r>
              <a:rPr lang="ru-RU" sz="2800" dirty="0" err="1">
                <a:latin typeface="Minion Pro"/>
              </a:rPr>
              <a:t>common</a:t>
            </a:r>
            <a:r>
              <a:rPr lang="ru-RU" sz="2800" dirty="0">
                <a:latin typeface="Minion Pro"/>
              </a:rPr>
              <a:t>, </a:t>
            </a:r>
            <a:r>
              <a:rPr lang="ru-RU" sz="2800" dirty="0" err="1">
                <a:latin typeface="Minion Pro"/>
              </a:rPr>
              <a:t>allow</a:t>
            </a:r>
            <a:r>
              <a:rPr lang="ru-RU" sz="2800" dirty="0">
                <a:latin typeface="Minion Pro"/>
              </a:rPr>
              <a:t> </a:t>
            </a:r>
            <a:r>
              <a:rPr lang="ru-RU" sz="2800" dirty="0" err="1">
                <a:latin typeface="Minion Pro"/>
              </a:rPr>
              <a:t>the</a:t>
            </a:r>
            <a:r>
              <a:rPr lang="ru-RU" sz="2800" dirty="0">
                <a:latin typeface="Minion Pro"/>
              </a:rPr>
              <a:t>  </a:t>
            </a:r>
            <a:r>
              <a:rPr lang="ru-RU" sz="2800" dirty="0" err="1">
                <a:latin typeface="Minion Pro"/>
              </a:rPr>
              <a:t>platelet</a:t>
            </a:r>
            <a:r>
              <a:rPr lang="ru-RU" sz="2800" dirty="0">
                <a:latin typeface="Minion Pro"/>
              </a:rPr>
              <a:t> </a:t>
            </a:r>
            <a:r>
              <a:rPr lang="ru-RU" sz="2800" dirty="0" err="1">
                <a:latin typeface="Minion Pro"/>
              </a:rPr>
              <a:t>glycocalyx</a:t>
            </a:r>
            <a:r>
              <a:rPr lang="ru-RU" sz="2800" dirty="0">
                <a:latin typeface="Minion Pro"/>
              </a:rPr>
              <a:t> </a:t>
            </a:r>
            <a:r>
              <a:rPr lang="ru-RU" sz="2800" dirty="0" err="1">
                <a:latin typeface="Minion Pro"/>
              </a:rPr>
              <a:t>to</a:t>
            </a:r>
            <a:r>
              <a:rPr lang="ru-RU" sz="2800" dirty="0">
                <a:latin typeface="Minion Pro"/>
              </a:rPr>
              <a:t> </a:t>
            </a:r>
            <a:r>
              <a:rPr lang="ru-RU" sz="2800" dirty="0" err="1">
                <a:latin typeface="Minion Pro"/>
              </a:rPr>
              <a:t>adhere</a:t>
            </a:r>
            <a:r>
              <a:rPr lang="ru-RU" sz="2800" dirty="0">
                <a:latin typeface="Minion Pro"/>
              </a:rPr>
              <a:t> </a:t>
            </a:r>
            <a:r>
              <a:rPr lang="ru-RU" sz="2800" dirty="0" err="1">
                <a:latin typeface="Minion Pro"/>
              </a:rPr>
              <a:t>to</a:t>
            </a:r>
            <a:r>
              <a:rPr lang="ru-RU" sz="2800" dirty="0">
                <a:latin typeface="Minion Pro"/>
              </a:rPr>
              <a:t> </a:t>
            </a:r>
            <a:r>
              <a:rPr lang="ru-RU" sz="2800" dirty="0" err="1">
                <a:latin typeface="Minion Pro"/>
              </a:rPr>
              <a:t>collagen</a:t>
            </a:r>
            <a:r>
              <a:rPr lang="ru-RU" sz="2800" dirty="0">
                <a:latin typeface="Minion Pro"/>
              </a:rPr>
              <a:t> </a:t>
            </a:r>
            <a:r>
              <a:rPr lang="ru-RU" sz="2800" dirty="0" err="1">
                <a:latin typeface="Minion Pro"/>
              </a:rPr>
              <a:t>in</a:t>
            </a:r>
            <a:r>
              <a:rPr lang="ru-RU" sz="2800" dirty="0">
                <a:latin typeface="Minion Pro"/>
              </a:rPr>
              <a:t> </a:t>
            </a:r>
            <a:r>
              <a:rPr lang="ru-RU" sz="2800" dirty="0" err="1">
                <a:latin typeface="Minion Pro"/>
              </a:rPr>
              <a:t>the</a:t>
            </a:r>
            <a:r>
              <a:rPr lang="ru-RU" sz="2800" dirty="0">
                <a:latin typeface="Minion Pro"/>
              </a:rPr>
              <a:t> </a:t>
            </a:r>
            <a:r>
              <a:rPr lang="ru-RU" sz="2800" dirty="0" err="1">
                <a:latin typeface="Minion Pro"/>
              </a:rPr>
              <a:t>vascular</a:t>
            </a:r>
            <a:r>
              <a:rPr lang="ru-RU" sz="2800" dirty="0">
                <a:latin typeface="Minion Pro"/>
              </a:rPr>
              <a:t>  </a:t>
            </a:r>
            <a:r>
              <a:rPr lang="ru-RU" sz="2800" dirty="0" err="1">
                <a:latin typeface="Minion Pro"/>
              </a:rPr>
              <a:t>basal</a:t>
            </a:r>
            <a:r>
              <a:rPr lang="ru-RU" sz="2800" dirty="0">
                <a:latin typeface="Minion Pro"/>
              </a:rPr>
              <a:t> </a:t>
            </a:r>
            <a:r>
              <a:rPr lang="ru-RU" sz="2800" dirty="0" err="1">
                <a:latin typeface="Minion Pro"/>
              </a:rPr>
              <a:t>lamina</a:t>
            </a:r>
            <a:r>
              <a:rPr lang="ru-RU" sz="2800" dirty="0">
                <a:latin typeface="Minion Pro"/>
              </a:rPr>
              <a:t> </a:t>
            </a:r>
            <a:r>
              <a:rPr lang="ru-RU" sz="2800" dirty="0" err="1">
                <a:latin typeface="Minion Pro"/>
              </a:rPr>
              <a:t>or</a:t>
            </a:r>
            <a:r>
              <a:rPr lang="ru-RU" sz="2800" dirty="0">
                <a:latin typeface="Minion Pro"/>
              </a:rPr>
              <a:t> </a:t>
            </a:r>
            <a:r>
              <a:rPr lang="ru-RU" sz="2800" dirty="0" err="1">
                <a:latin typeface="Minion Pro"/>
              </a:rPr>
              <a:t>wall</a:t>
            </a:r>
            <a:r>
              <a:rPr lang="ru-RU" sz="2800" dirty="0">
                <a:latin typeface="Minion Pro"/>
              </a:rPr>
              <a:t>. </a:t>
            </a:r>
          </a:p>
          <a:p>
            <a:r>
              <a:rPr lang="ru-RU" sz="2800" dirty="0">
                <a:latin typeface="Minion Pro"/>
              </a:rPr>
              <a:t> </a:t>
            </a:r>
            <a:r>
              <a:rPr lang="ru-RU" sz="2800" b="1" dirty="0" err="1">
                <a:latin typeface="Minion Pro"/>
              </a:rPr>
              <a:t>Secondary</a:t>
            </a:r>
            <a:r>
              <a:rPr lang="ru-RU" sz="2800" b="1" dirty="0">
                <a:latin typeface="Minion Pro"/>
              </a:rPr>
              <a:t> </a:t>
            </a:r>
            <a:r>
              <a:rPr lang="ru-RU" sz="2800" b="1" dirty="0" err="1">
                <a:latin typeface="Minion Pro"/>
              </a:rPr>
              <a:t>aggregation</a:t>
            </a:r>
            <a:r>
              <a:rPr lang="ru-RU" sz="2800" b="1" dirty="0">
                <a:latin typeface="Minion Pro"/>
              </a:rPr>
              <a:t>: </a:t>
            </a:r>
            <a:r>
              <a:rPr lang="ru-RU" sz="2800" dirty="0" err="1">
                <a:latin typeface="Minion Pro"/>
              </a:rPr>
              <a:t>Platelets</a:t>
            </a:r>
            <a:r>
              <a:rPr lang="ru-RU" sz="2800" dirty="0">
                <a:latin typeface="Minion Pro"/>
              </a:rPr>
              <a:t> </a:t>
            </a:r>
            <a:r>
              <a:rPr lang="ru-RU" sz="2800" dirty="0" err="1">
                <a:latin typeface="Minion Pro"/>
              </a:rPr>
              <a:t>in</a:t>
            </a:r>
            <a:r>
              <a:rPr lang="ru-RU" sz="2800" dirty="0">
                <a:latin typeface="Minion Pro"/>
              </a:rPr>
              <a:t> </a:t>
            </a:r>
            <a:r>
              <a:rPr lang="ru-RU" sz="2800" dirty="0" err="1">
                <a:latin typeface="Minion Pro"/>
              </a:rPr>
              <a:t>the</a:t>
            </a:r>
            <a:r>
              <a:rPr lang="ru-RU" sz="2800" dirty="0">
                <a:latin typeface="Minion Pro"/>
              </a:rPr>
              <a:t> </a:t>
            </a:r>
            <a:r>
              <a:rPr lang="ru-RU" sz="2800" dirty="0" err="1">
                <a:latin typeface="Minion Pro"/>
              </a:rPr>
              <a:t>plug</a:t>
            </a:r>
            <a:r>
              <a:rPr lang="ru-RU" sz="2800" dirty="0">
                <a:latin typeface="Minion Pro"/>
              </a:rPr>
              <a:t> </a:t>
            </a:r>
            <a:r>
              <a:rPr lang="ru-RU" sz="2800" dirty="0" err="1">
                <a:latin typeface="Minion Pro"/>
              </a:rPr>
              <a:t>release</a:t>
            </a:r>
            <a:r>
              <a:rPr lang="ru-RU" sz="2800" dirty="0">
                <a:latin typeface="Minion Pro"/>
              </a:rPr>
              <a:t> a </a:t>
            </a:r>
            <a:r>
              <a:rPr lang="ru-RU" sz="2800" dirty="0" err="1">
                <a:latin typeface="Minion Pro"/>
              </a:rPr>
              <a:t>spe</a:t>
            </a:r>
            <a:r>
              <a:rPr lang="ru-RU" sz="2800" dirty="0">
                <a:latin typeface="Minion Pro"/>
              </a:rPr>
              <a:t> </a:t>
            </a:r>
            <a:r>
              <a:rPr lang="ru-RU" sz="2800" dirty="0" err="1">
                <a:latin typeface="Minion Pro"/>
              </a:rPr>
              <a:t>cific</a:t>
            </a:r>
            <a:r>
              <a:rPr lang="ru-RU" sz="2800" dirty="0">
                <a:latin typeface="Minion Pro"/>
              </a:rPr>
              <a:t> </a:t>
            </a:r>
            <a:r>
              <a:rPr lang="ru-RU" sz="2800" dirty="0" err="1">
                <a:latin typeface="Minion Pro"/>
              </a:rPr>
              <a:t>adhesive</a:t>
            </a:r>
            <a:r>
              <a:rPr lang="ru-RU" sz="2800" dirty="0">
                <a:latin typeface="Minion Pro"/>
              </a:rPr>
              <a:t> </a:t>
            </a:r>
            <a:r>
              <a:rPr lang="ru-RU" sz="2800" dirty="0" err="1">
                <a:latin typeface="Minion Pro"/>
              </a:rPr>
              <a:t>glycoprotein</a:t>
            </a:r>
            <a:r>
              <a:rPr lang="ru-RU" sz="2800" dirty="0">
                <a:latin typeface="Minion Pro"/>
              </a:rPr>
              <a:t> </a:t>
            </a:r>
            <a:r>
              <a:rPr lang="ru-RU" sz="2800" dirty="0" err="1">
                <a:latin typeface="Minion Pro"/>
              </a:rPr>
              <a:t>and</a:t>
            </a:r>
            <a:r>
              <a:rPr lang="ru-RU" sz="2800" dirty="0">
                <a:latin typeface="Minion Pro"/>
              </a:rPr>
              <a:t> ADP, </a:t>
            </a:r>
            <a:r>
              <a:rPr lang="ru-RU" sz="2800" dirty="0" err="1">
                <a:latin typeface="Minion Pro"/>
              </a:rPr>
              <a:t>which</a:t>
            </a:r>
            <a:r>
              <a:rPr lang="ru-RU" sz="2800" dirty="0">
                <a:latin typeface="Minion Pro"/>
              </a:rPr>
              <a:t> </a:t>
            </a:r>
            <a:r>
              <a:rPr lang="ru-RU" sz="2800" dirty="0" err="1">
                <a:latin typeface="Minion Pro"/>
              </a:rPr>
              <a:t>induce</a:t>
            </a:r>
            <a:r>
              <a:rPr lang="ru-RU" sz="2800" dirty="0">
                <a:latin typeface="Minion Pro"/>
              </a:rPr>
              <a:t> </a:t>
            </a:r>
            <a:r>
              <a:rPr lang="ru-RU" sz="2800" dirty="0" err="1">
                <a:latin typeface="Minion Pro"/>
              </a:rPr>
              <a:t>further</a:t>
            </a:r>
            <a:r>
              <a:rPr lang="ru-RU" sz="2800" dirty="0">
                <a:latin typeface="Minion Pro"/>
              </a:rPr>
              <a:t>  </a:t>
            </a:r>
            <a:r>
              <a:rPr lang="ru-RU" sz="2800" dirty="0" err="1">
                <a:latin typeface="Minion Pro"/>
              </a:rPr>
              <a:t>platelet</a:t>
            </a:r>
            <a:r>
              <a:rPr lang="ru-RU" sz="2800" dirty="0">
                <a:latin typeface="Minion Pro"/>
              </a:rPr>
              <a:t> </a:t>
            </a:r>
            <a:r>
              <a:rPr lang="ru-RU" sz="2800" dirty="0" err="1">
                <a:latin typeface="Minion Pro"/>
              </a:rPr>
              <a:t>aggregation</a:t>
            </a:r>
            <a:r>
              <a:rPr lang="ru-RU" sz="2800" dirty="0">
                <a:latin typeface="Minion Pro"/>
              </a:rPr>
              <a:t> </a:t>
            </a:r>
            <a:r>
              <a:rPr lang="ru-RU" sz="2800" dirty="0" err="1">
                <a:latin typeface="Minion Pro"/>
              </a:rPr>
              <a:t>and</a:t>
            </a:r>
            <a:r>
              <a:rPr lang="ru-RU" sz="2800" dirty="0">
                <a:latin typeface="Minion Pro"/>
              </a:rPr>
              <a:t> </a:t>
            </a:r>
            <a:r>
              <a:rPr lang="ru-RU" sz="2800" dirty="0" err="1">
                <a:latin typeface="Minion Pro"/>
              </a:rPr>
              <a:t>increase</a:t>
            </a:r>
            <a:r>
              <a:rPr lang="ru-RU" sz="2800" dirty="0">
                <a:latin typeface="Minion Pro"/>
              </a:rPr>
              <a:t> </a:t>
            </a:r>
            <a:r>
              <a:rPr lang="ru-RU" sz="2800" dirty="0" err="1">
                <a:latin typeface="Minion Pro"/>
              </a:rPr>
              <a:t>the</a:t>
            </a:r>
            <a:r>
              <a:rPr lang="ru-RU" sz="2800" dirty="0">
                <a:latin typeface="Minion Pro"/>
              </a:rPr>
              <a:t> </a:t>
            </a:r>
            <a:r>
              <a:rPr lang="ru-RU" sz="2800" dirty="0" err="1">
                <a:latin typeface="Minion Pro"/>
              </a:rPr>
              <a:t>size</a:t>
            </a:r>
            <a:r>
              <a:rPr lang="ru-RU" sz="2800" dirty="0">
                <a:latin typeface="Minion Pro"/>
              </a:rPr>
              <a:t> </a:t>
            </a:r>
            <a:r>
              <a:rPr lang="ru-RU" sz="2800" dirty="0" err="1">
                <a:latin typeface="Minion Pro"/>
              </a:rPr>
              <a:t>of</a:t>
            </a:r>
            <a:r>
              <a:rPr lang="ru-RU" sz="2800" dirty="0">
                <a:latin typeface="Minion Pro"/>
              </a:rPr>
              <a:t> </a:t>
            </a:r>
            <a:r>
              <a:rPr lang="ru-RU" sz="2800" dirty="0" err="1">
                <a:latin typeface="Minion Pro"/>
              </a:rPr>
              <a:t>the</a:t>
            </a:r>
            <a:r>
              <a:rPr lang="ru-RU" sz="2800" dirty="0">
                <a:latin typeface="Minion Pro"/>
              </a:rPr>
              <a:t> </a:t>
            </a:r>
            <a:r>
              <a:rPr lang="ru-RU" sz="2800" dirty="0" err="1">
                <a:latin typeface="Minion Pro"/>
              </a:rPr>
              <a:t>platelet</a:t>
            </a:r>
            <a:r>
              <a:rPr lang="ru-RU" sz="2800" dirty="0">
                <a:latin typeface="Minion Pro"/>
              </a:rPr>
              <a:t> </a:t>
            </a:r>
            <a:r>
              <a:rPr lang="ru-RU" sz="2800" dirty="0" err="1">
                <a:latin typeface="Minion Pro"/>
              </a:rPr>
              <a:t>plug</a:t>
            </a:r>
            <a:r>
              <a:rPr lang="ru-RU" sz="2800" dirty="0">
                <a:latin typeface="Minion Pro"/>
              </a:rPr>
              <a:t>.</a:t>
            </a:r>
          </a:p>
          <a:p>
            <a:r>
              <a:rPr lang="en-US" b="1" dirty="0"/>
              <a:t>Blood coagulation: </a:t>
            </a:r>
            <a:r>
              <a:rPr lang="en-US" dirty="0"/>
              <a:t>During platelet aggregation, fibrinogen from plasma, von Willebrand factor and other proteins released from the damaged endo </a:t>
            </a:r>
            <a:r>
              <a:rPr lang="en-US" dirty="0" err="1"/>
              <a:t>thelium</a:t>
            </a:r>
            <a:r>
              <a:rPr lang="en-US" dirty="0"/>
              <a:t>, and platelet factor 4 from platelet granules promote the sequential interaction (cascade) of plasma proteins, giving rise to a fibrin polymer that forms a three-dimensional network of fibers trapping RBCs and more platelets to form a blood clot, or thrombus</a:t>
            </a:r>
            <a:r>
              <a:rPr lang="ru-RU" dirty="0"/>
              <a:t>. </a:t>
            </a:r>
          </a:p>
        </p:txBody>
      </p:sp>
    </p:spTree>
    <p:extLst>
      <p:ext uri="{BB962C8B-B14F-4D97-AF65-F5344CB8AC3E}">
        <p14:creationId xmlns:p14="http://schemas.microsoft.com/office/powerpoint/2010/main" val="338296638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4F7ACE1-A8C6-BA55-868E-2E20FECF80E7}"/>
              </a:ext>
            </a:extLst>
          </p:cNvPr>
          <p:cNvSpPr>
            <a:spLocks noGrp="1"/>
          </p:cNvSpPr>
          <p:nvPr>
            <p:ph type="title"/>
          </p:nvPr>
        </p:nvSpPr>
        <p:spPr/>
        <p:txBody>
          <a:bodyPr/>
          <a:lstStyle/>
          <a:p>
            <a:endParaRPr lang="ru-RU"/>
          </a:p>
        </p:txBody>
      </p:sp>
      <p:sp>
        <p:nvSpPr>
          <p:cNvPr id="3" name="Объект 2">
            <a:extLst>
              <a:ext uri="{FF2B5EF4-FFF2-40B4-BE49-F238E27FC236}">
                <a16:creationId xmlns:a16="http://schemas.microsoft.com/office/drawing/2014/main" id="{6F86B2AE-3E96-F546-9A05-F140E362AECA}"/>
              </a:ext>
            </a:extLst>
          </p:cNvPr>
          <p:cNvSpPr>
            <a:spLocks noGrp="1"/>
          </p:cNvSpPr>
          <p:nvPr>
            <p:ph idx="1"/>
          </p:nvPr>
        </p:nvSpPr>
        <p:spPr/>
        <p:txBody>
          <a:bodyPr/>
          <a:lstStyle/>
          <a:p>
            <a:endParaRPr lang="ru-RU"/>
          </a:p>
        </p:txBody>
      </p:sp>
      <p:pic>
        <p:nvPicPr>
          <p:cNvPr id="5" name="Рисунок 4">
            <a:extLst>
              <a:ext uri="{FF2B5EF4-FFF2-40B4-BE49-F238E27FC236}">
                <a16:creationId xmlns:a16="http://schemas.microsoft.com/office/drawing/2014/main" id="{BF9B4CDC-14E4-B7F5-2378-F5CCE7B21327}"/>
              </a:ext>
            </a:extLst>
          </p:cNvPr>
          <p:cNvPicPr>
            <a:picLocks noChangeAspect="1"/>
          </p:cNvPicPr>
          <p:nvPr/>
        </p:nvPicPr>
        <p:blipFill>
          <a:blip r:embed="rId2"/>
          <a:srcRect l="22863" t="29261" r="26452" b="12001"/>
          <a:stretch/>
        </p:blipFill>
        <p:spPr>
          <a:xfrm>
            <a:off x="1327354" y="209569"/>
            <a:ext cx="9158750" cy="5967394"/>
          </a:xfrm>
          <a:prstGeom prst="rect">
            <a:avLst/>
          </a:prstGeom>
        </p:spPr>
      </p:pic>
    </p:spTree>
    <p:extLst>
      <p:ext uri="{BB962C8B-B14F-4D97-AF65-F5344CB8AC3E}">
        <p14:creationId xmlns:p14="http://schemas.microsoft.com/office/powerpoint/2010/main" val="1010629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E74D637-7461-48AE-87CB-4FF3959C13D8}"/>
              </a:ext>
            </a:extLst>
          </p:cNvPr>
          <p:cNvSpPr>
            <a:spLocks noGrp="1"/>
          </p:cNvSpPr>
          <p:nvPr>
            <p:ph type="title"/>
          </p:nvPr>
        </p:nvSpPr>
        <p:spPr>
          <a:xfrm>
            <a:off x="357433" y="449033"/>
            <a:ext cx="10515600" cy="1325563"/>
          </a:xfrm>
        </p:spPr>
        <p:txBody>
          <a:bodyPr>
            <a:normAutofit/>
          </a:bodyPr>
          <a:lstStyle/>
          <a:p>
            <a:r>
              <a:rPr lang="en-US" sz="2400" b="1" i="0" u="none" strike="noStrike" baseline="0" dirty="0">
                <a:solidFill>
                  <a:srgbClr val="000000"/>
                </a:solidFill>
                <a:latin typeface="Myriad Pro"/>
              </a:rPr>
              <a:t>CELLS OF CONNECTIVE TISSUE</a:t>
            </a:r>
            <a:endParaRPr lang="ru-KZ" sz="5400" dirty="0"/>
          </a:p>
        </p:txBody>
      </p:sp>
      <p:sp>
        <p:nvSpPr>
          <p:cNvPr id="3" name="Объект 2">
            <a:extLst>
              <a:ext uri="{FF2B5EF4-FFF2-40B4-BE49-F238E27FC236}">
                <a16:creationId xmlns:a16="http://schemas.microsoft.com/office/drawing/2014/main" id="{35536753-C82B-4BF0-A032-D776F273E411}"/>
              </a:ext>
            </a:extLst>
          </p:cNvPr>
          <p:cNvSpPr>
            <a:spLocks noGrp="1"/>
          </p:cNvSpPr>
          <p:nvPr>
            <p:ph idx="1"/>
          </p:nvPr>
        </p:nvSpPr>
        <p:spPr>
          <a:xfrm>
            <a:off x="357433" y="1580528"/>
            <a:ext cx="4987565" cy="4351338"/>
          </a:xfrm>
        </p:spPr>
        <p:txBody>
          <a:bodyPr/>
          <a:lstStyle/>
          <a:p>
            <a:r>
              <a:rPr lang="en-US" sz="1800" b="1" i="0" u="none" strike="noStrike" baseline="0" dirty="0">
                <a:solidFill>
                  <a:srgbClr val="000000"/>
                </a:solidFill>
                <a:latin typeface="Myriad Pro"/>
              </a:rPr>
              <a:t>Fibroblasts </a:t>
            </a:r>
            <a:r>
              <a:rPr lang="en-US" sz="1800" b="0" i="0" u="none" strike="noStrike" baseline="0" dirty="0">
                <a:solidFill>
                  <a:srgbClr val="000000"/>
                </a:solidFill>
                <a:latin typeface="Minion Pro"/>
              </a:rPr>
              <a:t>are the key cells in connective tissue proper. Fibroblasts originate locally from mesenchymal cells and are permanent residents of connective tissue. Other cells found here, such as </a:t>
            </a:r>
            <a:r>
              <a:rPr lang="en-US" sz="1800" b="1" i="0" u="none" strike="noStrike" baseline="0" dirty="0">
                <a:solidFill>
                  <a:srgbClr val="000000"/>
                </a:solidFill>
                <a:latin typeface="Myriad Pro"/>
              </a:rPr>
              <a:t>macrophages</a:t>
            </a:r>
            <a:r>
              <a:rPr lang="en-US" sz="1800" b="0" i="0" u="none" strike="noStrike" baseline="0" dirty="0">
                <a:solidFill>
                  <a:srgbClr val="000000"/>
                </a:solidFill>
                <a:latin typeface="Minion Pro"/>
              </a:rPr>
              <a:t>, </a:t>
            </a:r>
            <a:r>
              <a:rPr lang="en-US" sz="1800" b="1" i="0" u="none" strike="noStrike" baseline="0" dirty="0">
                <a:solidFill>
                  <a:srgbClr val="000000"/>
                </a:solidFill>
                <a:latin typeface="Myriad Pro"/>
              </a:rPr>
              <a:t>plasma cells</a:t>
            </a:r>
            <a:r>
              <a:rPr lang="en-US" sz="1800" b="0" i="0" u="none" strike="noStrike" baseline="0" dirty="0">
                <a:solidFill>
                  <a:srgbClr val="000000"/>
                </a:solidFill>
                <a:latin typeface="Minion Pro"/>
              </a:rPr>
              <a:t>, and </a:t>
            </a:r>
            <a:r>
              <a:rPr lang="en-US" sz="1800" b="1" i="0" u="none" strike="noStrike" baseline="0" dirty="0">
                <a:solidFill>
                  <a:srgbClr val="000000"/>
                </a:solidFill>
                <a:latin typeface="Myriad Pro"/>
              </a:rPr>
              <a:t>mast cells</a:t>
            </a:r>
            <a:r>
              <a:rPr lang="en-US" sz="1800" b="0" i="0" u="none" strike="noStrike" baseline="0" dirty="0">
                <a:solidFill>
                  <a:srgbClr val="000000"/>
                </a:solidFill>
                <a:latin typeface="Minion Pro"/>
              </a:rPr>
              <a:t>, originate from hematopoietic stem cells in bone marrow, circulate in the blood, and then move into connective tissue where they function. These and other white blood cells (leukocytes) are transient cells of most connective tissues, where they perform various functions for a short period as needed and then die by apoptosis.</a:t>
            </a:r>
            <a:endParaRPr lang="ru-KZ" dirty="0"/>
          </a:p>
        </p:txBody>
      </p:sp>
      <p:pic>
        <p:nvPicPr>
          <p:cNvPr id="7" name="Рисунок 6">
            <a:extLst>
              <a:ext uri="{FF2B5EF4-FFF2-40B4-BE49-F238E27FC236}">
                <a16:creationId xmlns:a16="http://schemas.microsoft.com/office/drawing/2014/main" id="{1D3BE3E3-832B-4689-8B57-240C155F70D5}"/>
              </a:ext>
            </a:extLst>
          </p:cNvPr>
          <p:cNvPicPr>
            <a:picLocks noChangeAspect="1"/>
          </p:cNvPicPr>
          <p:nvPr/>
        </p:nvPicPr>
        <p:blipFill rotWithShape="1">
          <a:blip r:embed="rId2"/>
          <a:srcRect l="25825" t="18831" r="29330" b="32921"/>
          <a:stretch/>
        </p:blipFill>
        <p:spPr>
          <a:xfrm>
            <a:off x="5269583" y="490423"/>
            <a:ext cx="6749592" cy="5918544"/>
          </a:xfrm>
          <a:prstGeom prst="rect">
            <a:avLst/>
          </a:prstGeom>
        </p:spPr>
      </p:pic>
    </p:spTree>
    <p:extLst>
      <p:ext uri="{BB962C8B-B14F-4D97-AF65-F5344CB8AC3E}">
        <p14:creationId xmlns:p14="http://schemas.microsoft.com/office/powerpoint/2010/main" val="35096619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5A32B73-D083-4E2C-AF57-03FDFA61AF3C}"/>
              </a:ext>
            </a:extLst>
          </p:cNvPr>
          <p:cNvSpPr>
            <a:spLocks noGrp="1"/>
          </p:cNvSpPr>
          <p:nvPr>
            <p:ph type="title"/>
          </p:nvPr>
        </p:nvSpPr>
        <p:spPr/>
        <p:txBody>
          <a:bodyPr/>
          <a:lstStyle/>
          <a:p>
            <a:br>
              <a:rPr lang="ru-KZ" sz="1800" b="0" i="0" u="none" strike="noStrike" baseline="0" dirty="0">
                <a:solidFill>
                  <a:srgbClr val="000000"/>
                </a:solidFill>
                <a:latin typeface="Myriad Pro Black"/>
              </a:rPr>
            </a:br>
            <a:r>
              <a:rPr lang="en-US" sz="2400" b="1" i="0" u="none" strike="noStrike" baseline="0" dirty="0">
                <a:latin typeface="Myriad Pro Black"/>
              </a:rPr>
              <a:t>Fibroblasts</a:t>
            </a:r>
            <a:endParaRPr lang="ru-KZ" dirty="0"/>
          </a:p>
        </p:txBody>
      </p:sp>
      <p:sp>
        <p:nvSpPr>
          <p:cNvPr id="3" name="Объект 2">
            <a:extLst>
              <a:ext uri="{FF2B5EF4-FFF2-40B4-BE49-F238E27FC236}">
                <a16:creationId xmlns:a16="http://schemas.microsoft.com/office/drawing/2014/main" id="{0350FE2F-361F-4A70-B8B8-41739BAC4360}"/>
              </a:ext>
            </a:extLst>
          </p:cNvPr>
          <p:cNvSpPr>
            <a:spLocks noGrp="1"/>
          </p:cNvSpPr>
          <p:nvPr>
            <p:ph idx="1"/>
          </p:nvPr>
        </p:nvSpPr>
        <p:spPr>
          <a:xfrm>
            <a:off x="743932" y="1690688"/>
            <a:ext cx="10515600" cy="4351338"/>
          </a:xfrm>
        </p:spPr>
        <p:txBody>
          <a:bodyPr>
            <a:normAutofit fontScale="85000" lnSpcReduction="20000"/>
          </a:bodyPr>
          <a:lstStyle/>
          <a:p>
            <a:r>
              <a:rPr lang="en-US" dirty="0">
                <a:latin typeface="Minion Pro"/>
              </a:rPr>
              <a:t>Fibroblasts, the most common cells in connective tissue proper, produce and maintain most of the tissue’s extracellular components. Fibroblasts synthesize and secrete </a:t>
            </a:r>
            <a:r>
              <a:rPr lang="en-US" b="1" dirty="0">
                <a:latin typeface="Minion Pro"/>
              </a:rPr>
              <a:t>collagen (</a:t>
            </a:r>
            <a:r>
              <a:rPr lang="en-US" dirty="0">
                <a:latin typeface="Minion Pro"/>
              </a:rPr>
              <a:t>the most abundant protein of the body) and </a:t>
            </a:r>
            <a:r>
              <a:rPr lang="en-US" b="1" dirty="0">
                <a:latin typeface="Minion Pro"/>
              </a:rPr>
              <a:t>elastin</a:t>
            </a:r>
            <a:r>
              <a:rPr lang="en-US" dirty="0">
                <a:latin typeface="Minion Pro"/>
              </a:rPr>
              <a:t>, which both form large fibers, proteoglycans, and </a:t>
            </a:r>
            <a:r>
              <a:rPr lang="en-US" dirty="0" err="1">
                <a:latin typeface="Minion Pro"/>
              </a:rPr>
              <a:t>multiadhesive</a:t>
            </a:r>
            <a:r>
              <a:rPr lang="en-US" dirty="0">
                <a:latin typeface="Minion Pro"/>
              </a:rPr>
              <a:t> glycoproteins that comprise the ground substance. </a:t>
            </a:r>
          </a:p>
          <a:p>
            <a:r>
              <a:rPr lang="en-US" dirty="0">
                <a:latin typeface="Minion Pro"/>
              </a:rPr>
              <a:t>Distinct levels of fibroblast activity can be observed histologically.</a:t>
            </a:r>
          </a:p>
          <a:p>
            <a:r>
              <a:rPr lang="en-US" dirty="0">
                <a:latin typeface="Minion Pro"/>
              </a:rPr>
              <a:t> Some histologists reserve the term </a:t>
            </a:r>
            <a:r>
              <a:rPr lang="en-US" b="1" dirty="0">
                <a:latin typeface="Minion Pro"/>
              </a:rPr>
              <a:t>“fibroblast” </a:t>
            </a:r>
            <a:r>
              <a:rPr lang="en-US" dirty="0">
                <a:latin typeface="Minion Pro"/>
              </a:rPr>
              <a:t>to denote the active cell and </a:t>
            </a:r>
            <a:r>
              <a:rPr lang="en-US" b="1" dirty="0">
                <a:latin typeface="Minion Pro"/>
              </a:rPr>
              <a:t>“fibrocyte” </a:t>
            </a:r>
            <a:r>
              <a:rPr lang="en-US" dirty="0">
                <a:latin typeface="Minion Pro"/>
              </a:rPr>
              <a:t>to denote the resting cell.</a:t>
            </a:r>
          </a:p>
          <a:p>
            <a:r>
              <a:rPr lang="en-US" b="1" dirty="0">
                <a:latin typeface="Minion Pro"/>
              </a:rPr>
              <a:t>The active fibroblast </a:t>
            </a:r>
            <a:r>
              <a:rPr lang="en-US" dirty="0">
                <a:latin typeface="Minion Pro"/>
              </a:rPr>
              <a:t>has more abundant and irregularly branched cytoplasm, containing much rough endoplasmic reticulum (RER) and a well-developed Golgi apparatus, with a large, ovoid, euchromatic nucleus and a prominent nucleolus. The </a:t>
            </a:r>
            <a:r>
              <a:rPr lang="en-US" b="1" dirty="0">
                <a:latin typeface="Minion Pro"/>
              </a:rPr>
              <a:t>resting cell </a:t>
            </a:r>
            <a:r>
              <a:rPr lang="en-US" dirty="0">
                <a:latin typeface="Minion Pro"/>
              </a:rPr>
              <a:t>is smaller than the active fibroblast, is usually spindle-shaped with fewer processes, much less RER, and a darker, more heterochromatic nucleus.</a:t>
            </a:r>
            <a:endParaRPr lang="ru-KZ" dirty="0">
              <a:latin typeface="Minion Pro"/>
            </a:endParaRPr>
          </a:p>
        </p:txBody>
      </p:sp>
    </p:spTree>
    <p:extLst>
      <p:ext uri="{BB962C8B-B14F-4D97-AF65-F5344CB8AC3E}">
        <p14:creationId xmlns:p14="http://schemas.microsoft.com/office/powerpoint/2010/main" val="21452375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1E1E120-34F2-41BD-9927-F960BFFA9370}"/>
              </a:ext>
            </a:extLst>
          </p:cNvPr>
          <p:cNvSpPr>
            <a:spLocks noGrp="1"/>
          </p:cNvSpPr>
          <p:nvPr>
            <p:ph type="title"/>
          </p:nvPr>
        </p:nvSpPr>
        <p:spPr/>
        <p:txBody>
          <a:bodyPr/>
          <a:lstStyle/>
          <a:p>
            <a:endParaRPr lang="ru-KZ" dirty="0"/>
          </a:p>
        </p:txBody>
      </p:sp>
      <p:sp>
        <p:nvSpPr>
          <p:cNvPr id="3" name="Объект 2">
            <a:extLst>
              <a:ext uri="{FF2B5EF4-FFF2-40B4-BE49-F238E27FC236}">
                <a16:creationId xmlns:a16="http://schemas.microsoft.com/office/drawing/2014/main" id="{E9F91AC5-54BC-4B10-9445-8E3F104D0076}"/>
              </a:ext>
            </a:extLst>
          </p:cNvPr>
          <p:cNvSpPr>
            <a:spLocks noGrp="1"/>
          </p:cNvSpPr>
          <p:nvPr>
            <p:ph idx="1"/>
          </p:nvPr>
        </p:nvSpPr>
        <p:spPr/>
        <p:txBody>
          <a:bodyPr/>
          <a:lstStyle/>
          <a:p>
            <a:endParaRPr lang="ru-KZ"/>
          </a:p>
        </p:txBody>
      </p:sp>
      <p:pic>
        <p:nvPicPr>
          <p:cNvPr id="5" name="Рисунок 4">
            <a:extLst>
              <a:ext uri="{FF2B5EF4-FFF2-40B4-BE49-F238E27FC236}">
                <a16:creationId xmlns:a16="http://schemas.microsoft.com/office/drawing/2014/main" id="{B8C26D7D-3BC0-43C7-B6E4-3BC4FE6F2234}"/>
              </a:ext>
            </a:extLst>
          </p:cNvPr>
          <p:cNvPicPr>
            <a:picLocks noChangeAspect="1"/>
          </p:cNvPicPr>
          <p:nvPr/>
        </p:nvPicPr>
        <p:blipFill rotWithShape="1">
          <a:blip r:embed="rId2"/>
          <a:srcRect l="28144" t="18969" r="27629" b="24674"/>
          <a:stretch/>
        </p:blipFill>
        <p:spPr>
          <a:xfrm>
            <a:off x="1659116" y="269700"/>
            <a:ext cx="8682087" cy="6223175"/>
          </a:xfrm>
          <a:prstGeom prst="rect">
            <a:avLst/>
          </a:prstGeom>
        </p:spPr>
      </p:pic>
    </p:spTree>
    <p:extLst>
      <p:ext uri="{BB962C8B-B14F-4D97-AF65-F5344CB8AC3E}">
        <p14:creationId xmlns:p14="http://schemas.microsoft.com/office/powerpoint/2010/main" val="1579213943"/>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Стандартная">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636</TotalTime>
  <Words>4595</Words>
  <Application>Microsoft Office PowerPoint</Application>
  <PresentationFormat>Широкоэкранный</PresentationFormat>
  <Paragraphs>169</Paragraphs>
  <Slides>63</Slides>
  <Notes>1</Notes>
  <HiddenSlides>0</HiddenSlides>
  <MMClips>0</MMClips>
  <ScaleCrop>false</ScaleCrop>
  <HeadingPairs>
    <vt:vector size="6" baseType="variant">
      <vt:variant>
        <vt:lpstr>Использованные шрифты</vt:lpstr>
      </vt:variant>
      <vt:variant>
        <vt:i4>11</vt:i4>
      </vt:variant>
      <vt:variant>
        <vt:lpstr>Тема</vt:lpstr>
      </vt:variant>
      <vt:variant>
        <vt:i4>1</vt:i4>
      </vt:variant>
      <vt:variant>
        <vt:lpstr>Заголовки слайдов</vt:lpstr>
      </vt:variant>
      <vt:variant>
        <vt:i4>63</vt:i4>
      </vt:variant>
    </vt:vector>
  </HeadingPairs>
  <TitlesOfParts>
    <vt:vector size="75" baseType="lpstr">
      <vt:lpstr>__Roboto_44e537</vt:lpstr>
      <vt:lpstr>Aptos</vt:lpstr>
      <vt:lpstr>Arial</vt:lpstr>
      <vt:lpstr>Calibri</vt:lpstr>
      <vt:lpstr>Calibri Light</vt:lpstr>
      <vt:lpstr>Cambria</vt:lpstr>
      <vt:lpstr>Minion Pro</vt:lpstr>
      <vt:lpstr>Myriad Pro</vt:lpstr>
      <vt:lpstr>Myriad Pro Black</vt:lpstr>
      <vt:lpstr>Myriad Pro Light</vt:lpstr>
      <vt:lpstr>Times New Roman</vt:lpstr>
      <vt:lpstr>Тема Office</vt:lpstr>
      <vt:lpstr> Lecture № 5  Connective Tissues</vt:lpstr>
      <vt:lpstr>The organs in the body are composed of four basic types of tissue, including: </vt:lpstr>
      <vt:lpstr>Connective tissue</vt:lpstr>
      <vt:lpstr>Презентация PowerPoint</vt:lpstr>
      <vt:lpstr>Презентация PowerPoint</vt:lpstr>
      <vt:lpstr>Презентация PowerPoint</vt:lpstr>
      <vt:lpstr>CELLS OF CONNECTIVE TISSUE</vt:lpstr>
      <vt:lpstr> Fibroblasts</vt:lpstr>
      <vt:lpstr>Презентация PowerPoint</vt:lpstr>
      <vt:lpstr>Adipocytes </vt:lpstr>
      <vt:lpstr> Macrophages &amp; the Mononuclear Phagocyte System</vt:lpstr>
      <vt:lpstr>Презентация PowerPoint</vt:lpstr>
      <vt:lpstr>Презентация PowerPoint</vt:lpstr>
      <vt:lpstr>Mast Cells </vt:lpstr>
      <vt:lpstr>Презентация PowerPoint</vt:lpstr>
      <vt:lpstr>Презентация PowerPoint</vt:lpstr>
      <vt:lpstr>Plasma Cells </vt:lpstr>
      <vt:lpstr>Презентация PowerPoint</vt:lpstr>
      <vt:lpstr>Leukocytes</vt:lpstr>
      <vt:lpstr>FIBERS </vt:lpstr>
      <vt:lpstr>Collagen</vt:lpstr>
      <vt:lpstr>Презентация PowerPoint</vt:lpstr>
      <vt:lpstr>Презентация PowerPoint</vt:lpstr>
      <vt:lpstr>Презентация PowerPoint</vt:lpstr>
      <vt:lpstr>Reticular Fibers  </vt:lpstr>
      <vt:lpstr>Elastic Fibers </vt:lpstr>
      <vt:lpstr>Презентация PowerPoint</vt:lpstr>
      <vt:lpstr>The ground substance</vt:lpstr>
      <vt:lpstr>Презентация PowerPoint</vt:lpstr>
      <vt:lpstr>  TYPES OF CONNECTIVE TISSUE  </vt:lpstr>
      <vt:lpstr>Connective Tissue Proper  </vt:lpstr>
      <vt:lpstr>Презентация PowerPoint</vt:lpstr>
      <vt:lpstr>Презентация PowerPoint</vt:lpstr>
      <vt:lpstr>Презентация PowerPoint</vt:lpstr>
      <vt:lpstr>Mucoid Tissue  </vt:lpstr>
      <vt:lpstr>Mesenchyme</vt:lpstr>
      <vt:lpstr>Reticular Tissue  </vt:lpstr>
      <vt:lpstr>Adipose tissue</vt:lpstr>
      <vt:lpstr>Презентация PowerPoint</vt:lpstr>
      <vt:lpstr>White Adipose Tissue  </vt:lpstr>
      <vt:lpstr>Презентация PowerPoint</vt:lpstr>
      <vt:lpstr>Brown Adipose Tissue  </vt:lpstr>
      <vt:lpstr>Презентация PowerPoint</vt:lpstr>
      <vt:lpstr>Blood tissue</vt:lpstr>
      <vt:lpstr>Composition of plasma</vt:lpstr>
      <vt:lpstr>Презентация PowerPoint</vt:lpstr>
      <vt:lpstr>Презентация PowerPoint</vt:lpstr>
      <vt:lpstr>Blood cells </vt:lpstr>
      <vt:lpstr>Презентация PowerPoint</vt:lpstr>
      <vt:lpstr>Презентация PowerPoint</vt:lpstr>
      <vt:lpstr>Презентация PowerPoint</vt:lpstr>
      <vt:lpstr>Презентация PowerPoint</vt:lpstr>
      <vt:lpstr>Презентация PowerPoint</vt:lpstr>
      <vt:lpstr>Neutrophils (Polymorphonuclear Leukocytes) </vt:lpstr>
      <vt:lpstr>Презентация PowerPoint</vt:lpstr>
      <vt:lpstr>Презентация PowerPoint</vt:lpstr>
      <vt:lpstr>Eosinophils </vt:lpstr>
      <vt:lpstr>Презентация PowerPoint</vt:lpstr>
      <vt:lpstr>Basophils </vt:lpstr>
      <vt:lpstr>Презентация PowerPoint</vt:lpstr>
      <vt:lpstr>Platelets </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Lecture № 5  Connective Tissues</dc:title>
  <dc:creator>Алена Запарина</dc:creator>
  <cp:lastModifiedBy>Зарина</cp:lastModifiedBy>
  <cp:revision>5</cp:revision>
  <dcterms:created xsi:type="dcterms:W3CDTF">2024-09-29T17:23:51Z</dcterms:created>
  <dcterms:modified xsi:type="dcterms:W3CDTF">2024-09-30T15:00:17Z</dcterms:modified>
</cp:coreProperties>
</file>